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33"/>
  </p:notesMasterIdLst>
  <p:sldIdLst>
    <p:sldId id="256" r:id="rId5"/>
    <p:sldId id="258" r:id="rId6"/>
    <p:sldId id="259" r:id="rId7"/>
    <p:sldId id="263" r:id="rId8"/>
    <p:sldId id="264" r:id="rId9"/>
    <p:sldId id="261" r:id="rId10"/>
    <p:sldId id="262" r:id="rId11"/>
    <p:sldId id="282" r:id="rId12"/>
    <p:sldId id="283" r:id="rId13"/>
    <p:sldId id="285" r:id="rId14"/>
    <p:sldId id="284" r:id="rId15"/>
    <p:sldId id="286" r:id="rId16"/>
    <p:sldId id="271" r:id="rId17"/>
    <p:sldId id="272" r:id="rId18"/>
    <p:sldId id="273" r:id="rId19"/>
    <p:sldId id="274" r:id="rId20"/>
    <p:sldId id="275" r:id="rId21"/>
    <p:sldId id="278" r:id="rId22"/>
    <p:sldId id="279" r:id="rId23"/>
    <p:sldId id="280" r:id="rId24"/>
    <p:sldId id="281" r:id="rId25"/>
    <p:sldId id="265" r:id="rId26"/>
    <p:sldId id="266" r:id="rId27"/>
    <p:sldId id="267" r:id="rId28"/>
    <p:sldId id="268" r:id="rId29"/>
    <p:sldId id="269" r:id="rId30"/>
    <p:sldId id="270" r:id="rId31"/>
    <p:sldId id="277"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4" roundtripDataSignature="AMtx7mhcvcc4lU+DaMmwH76lVo+x6Ncv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E3D336-E344-44E1-B114-76E64CB4C6D8}">
  <a:tblStyle styleId="{1FE3D336-E344-44E1-B114-76E64CB4C6D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9" autoAdjust="0"/>
    <p:restoredTop sz="94696"/>
  </p:normalViewPr>
  <p:slideViewPr>
    <p:cSldViewPr snapToGrid="0">
      <p:cViewPr varScale="1">
        <p:scale>
          <a:sx n="105" d="100"/>
          <a:sy n="105" d="100"/>
        </p:scale>
        <p:origin x="10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 name="Google Shape;5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3c2d89eb2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 name="Google Shape;79;g123c2d89eb2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3c2d89eb2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 name="Google Shape;88;g123c2d89eb2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4"/>
        <p:cNvGrpSpPr/>
        <p:nvPr/>
      </p:nvGrpSpPr>
      <p:grpSpPr>
        <a:xfrm>
          <a:off x="0" y="0"/>
          <a:ext cx="0" cy="0"/>
          <a:chOff x="0" y="0"/>
          <a:chExt cx="0" cy="0"/>
        </a:xfrm>
      </p:grpSpPr>
      <p:sp>
        <p:nvSpPr>
          <p:cNvPr id="15" name="Google Shape;15;p10"/>
          <p:cNvSpPr txBox="1">
            <a:spLocks noGrp="1"/>
          </p:cNvSpPr>
          <p:nvPr>
            <p:ph type="body" idx="1"/>
          </p:nvPr>
        </p:nvSpPr>
        <p:spPr>
          <a:xfrm>
            <a:off x="914400" y="6428256"/>
            <a:ext cx="6705600" cy="167931"/>
          </a:xfrm>
          <a:prstGeom prst="rect">
            <a:avLst/>
          </a:prstGeom>
          <a:noFill/>
          <a:ln>
            <a:noFill/>
          </a:ln>
        </p:spPr>
        <p:txBody>
          <a:bodyPr spcFirstLastPara="1" wrap="square" lIns="91425" tIns="45700" rIns="91425" bIns="45700" anchor="b" anchorCtr="0">
            <a:spAutoFit/>
          </a:bodyPr>
          <a:lstStyle>
            <a:lvl1pPr marL="457200" lvl="0" indent="-228600" algn="l">
              <a:lnSpc>
                <a:spcPct val="90000"/>
              </a:lnSpc>
              <a:spcBef>
                <a:spcPts val="750"/>
              </a:spcBef>
              <a:spcAft>
                <a:spcPts val="0"/>
              </a:spcAft>
              <a:buClr>
                <a:srgbClr val="AEABAB"/>
              </a:buClr>
              <a:buSzPts val="1000"/>
              <a:buNone/>
              <a:defRPr sz="1000" i="0">
                <a:solidFill>
                  <a:srgbClr val="AEABAB"/>
                </a:solidFill>
                <a:latin typeface="Arial"/>
                <a:ea typeface="Arial"/>
                <a:cs typeface="Arial"/>
                <a:sym typeface="Aria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mblem" type="title">
  <p:cSld name="TITLE">
    <p:spTree>
      <p:nvGrpSpPr>
        <p:cNvPr id="1" name="Shape 16"/>
        <p:cNvGrpSpPr/>
        <p:nvPr/>
      </p:nvGrpSpPr>
      <p:grpSpPr>
        <a:xfrm>
          <a:off x="0" y="0"/>
          <a:ext cx="0" cy="0"/>
          <a:chOff x="0" y="0"/>
          <a:chExt cx="0" cy="0"/>
        </a:xfrm>
      </p:grpSpPr>
      <p:sp>
        <p:nvSpPr>
          <p:cNvPr id="17" name="Google Shape;17;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accent1"/>
              </a:buClr>
              <a:buSzPts val="1800"/>
              <a:buNone/>
              <a:defRPr sz="1800">
                <a:solidFill>
                  <a:schemeClr val="accen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19" name="Google Shape;19;p11"/>
          <p:cNvPicPr preferRelativeResize="0"/>
          <p:nvPr/>
        </p:nvPicPr>
        <p:blipFill rotWithShape="1">
          <a:blip r:embed="rId2">
            <a:alphaModFix/>
          </a:blip>
          <a:srcRect/>
          <a:stretch/>
        </p:blipFill>
        <p:spPr>
          <a:xfrm>
            <a:off x="5109224" y="585894"/>
            <a:ext cx="1973552" cy="19735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onogram 2 Color">
  <p:cSld name="Monogram 2 Color">
    <p:spTree>
      <p:nvGrpSpPr>
        <p:cNvPr id="1" name="Shape 20"/>
        <p:cNvGrpSpPr/>
        <p:nvPr/>
      </p:nvGrpSpPr>
      <p:grpSpPr>
        <a:xfrm>
          <a:off x="0" y="0"/>
          <a:ext cx="0" cy="0"/>
          <a:chOff x="0" y="0"/>
          <a:chExt cx="0" cy="0"/>
        </a:xfrm>
      </p:grpSpPr>
      <p:sp>
        <p:nvSpPr>
          <p:cNvPr id="21" name="Google Shape;21;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accent1"/>
              </a:buClr>
              <a:buSzPts val="1800"/>
              <a:buNone/>
              <a:defRPr sz="1800">
                <a:solidFill>
                  <a:schemeClr val="accen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23" name="Google Shape;23;p12"/>
          <p:cNvPicPr preferRelativeResize="0"/>
          <p:nvPr/>
        </p:nvPicPr>
        <p:blipFill rotWithShape="1">
          <a:blip r:embed="rId2">
            <a:alphaModFix/>
          </a:blip>
          <a:srcRect/>
          <a:stretch/>
        </p:blipFill>
        <p:spPr>
          <a:xfrm>
            <a:off x="5110934" y="585894"/>
            <a:ext cx="1970131" cy="19735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onogram Orange">
  <p:cSld name="Monogram Orange">
    <p:spTree>
      <p:nvGrpSpPr>
        <p:cNvPr id="1" name="Shape 24"/>
        <p:cNvGrpSpPr/>
        <p:nvPr/>
      </p:nvGrpSpPr>
      <p:grpSpPr>
        <a:xfrm>
          <a:off x="0" y="0"/>
          <a:ext cx="0" cy="0"/>
          <a:chOff x="0" y="0"/>
          <a:chExt cx="0" cy="0"/>
        </a:xfrm>
      </p:grpSpPr>
      <p:sp>
        <p:nvSpPr>
          <p:cNvPr id="25" name="Google Shape;25;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accent1"/>
              </a:buClr>
              <a:buSzPts val="1800"/>
              <a:buNone/>
              <a:defRPr sz="1800">
                <a:solidFill>
                  <a:schemeClr val="accen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27" name="Google Shape;27;p13"/>
          <p:cNvPicPr preferRelativeResize="0"/>
          <p:nvPr/>
        </p:nvPicPr>
        <p:blipFill rotWithShape="1">
          <a:blip r:embed="rId2">
            <a:alphaModFix/>
          </a:blip>
          <a:srcRect/>
          <a:stretch/>
        </p:blipFill>
        <p:spPr>
          <a:xfrm>
            <a:off x="5110934" y="585894"/>
            <a:ext cx="1970131" cy="19735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onogram Wordmark">
  <p:cSld name="Monogram Wordmark">
    <p:spTree>
      <p:nvGrpSpPr>
        <p:cNvPr id="1" name="Shape 28"/>
        <p:cNvGrpSpPr/>
        <p:nvPr/>
      </p:nvGrpSpPr>
      <p:grpSpPr>
        <a:xfrm>
          <a:off x="0" y="0"/>
          <a:ext cx="0" cy="0"/>
          <a:chOff x="0" y="0"/>
          <a:chExt cx="0" cy="0"/>
        </a:xfrm>
      </p:grpSpPr>
      <p:sp>
        <p:nvSpPr>
          <p:cNvPr id="29" name="Google Shape;29;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accent1"/>
              </a:buClr>
              <a:buSzPts val="1800"/>
              <a:buNone/>
              <a:defRPr sz="1800">
                <a:solidFill>
                  <a:schemeClr val="accent1"/>
                </a:solidFill>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pic>
        <p:nvPicPr>
          <p:cNvPr id="31" name="Google Shape;31;p14"/>
          <p:cNvPicPr preferRelativeResize="0"/>
          <p:nvPr/>
        </p:nvPicPr>
        <p:blipFill rotWithShape="1">
          <a:blip r:embed="rId2">
            <a:alphaModFix/>
          </a:blip>
          <a:srcRect/>
          <a:stretch/>
        </p:blipFill>
        <p:spPr>
          <a:xfrm>
            <a:off x="3475897" y="205964"/>
            <a:ext cx="5240206" cy="20960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ordmark Footer" type="obj">
  <p:cSld name="OBJECT">
    <p:spTree>
      <p:nvGrpSpPr>
        <p:cNvPr id="1" name="Shape 32"/>
        <p:cNvGrpSpPr/>
        <p:nvPr/>
      </p:nvGrpSpPr>
      <p:grpSpPr>
        <a:xfrm>
          <a:off x="0" y="0"/>
          <a:ext cx="0" cy="0"/>
          <a:chOff x="0" y="0"/>
          <a:chExt cx="0" cy="0"/>
        </a:xfrm>
      </p:grpSpPr>
      <p:sp>
        <p:nvSpPr>
          <p:cNvPr id="33" name="Google Shape;33;p15"/>
          <p:cNvSpPr/>
          <p:nvPr/>
        </p:nvSpPr>
        <p:spPr>
          <a:xfrm>
            <a:off x="0" y="6228863"/>
            <a:ext cx="12192000" cy="6201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 name="Google Shape;34;p15"/>
          <p:cNvSpPr txBox="1">
            <a:spLocks noGrp="1"/>
          </p:cNvSpPr>
          <p:nvPr>
            <p:ph type="title"/>
          </p:nvPr>
        </p:nvSpPr>
        <p:spPr>
          <a:xfrm>
            <a:off x="838200" y="247914"/>
            <a:ext cx="10515600" cy="1157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838200" y="1579419"/>
            <a:ext cx="10515600" cy="436209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15"/>
          <p:cNvSpPr txBox="1">
            <a:spLocks noGrp="1"/>
          </p:cNvSpPr>
          <p:nvPr>
            <p:ph type="ftr" idx="11"/>
          </p:nvPr>
        </p:nvSpPr>
        <p:spPr>
          <a:xfrm>
            <a:off x="4038600" y="6461729"/>
            <a:ext cx="7315200" cy="190307"/>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5"/>
          <p:cNvSpPr txBox="1">
            <a:spLocks noGrp="1"/>
          </p:cNvSpPr>
          <p:nvPr>
            <p:ph type="sldNum" idx="12"/>
          </p:nvPr>
        </p:nvSpPr>
        <p:spPr>
          <a:xfrm>
            <a:off x="11353800" y="6464043"/>
            <a:ext cx="358140" cy="19030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8" name="Google Shape;38;p15"/>
          <p:cNvCxnSpPr/>
          <p:nvPr/>
        </p:nvCxnSpPr>
        <p:spPr>
          <a:xfrm>
            <a:off x="0" y="6138438"/>
            <a:ext cx="12192000" cy="0"/>
          </a:xfrm>
          <a:prstGeom prst="straightConnector1">
            <a:avLst/>
          </a:prstGeom>
          <a:noFill/>
          <a:ln w="38100" cap="flat" cmpd="sng">
            <a:solidFill>
              <a:schemeClr val="accent5"/>
            </a:solidFill>
            <a:prstDash val="solid"/>
            <a:miter lim="800000"/>
            <a:headEnd type="none" w="sm" len="sm"/>
            <a:tailEnd type="none" w="sm" len="sm"/>
          </a:ln>
        </p:spPr>
      </p:cxnSp>
      <p:pic>
        <p:nvPicPr>
          <p:cNvPr id="39" name="Google Shape;39;p15"/>
          <p:cNvPicPr preferRelativeResize="0"/>
          <p:nvPr/>
        </p:nvPicPr>
        <p:blipFill rotWithShape="1">
          <a:blip r:embed="rId2">
            <a:alphaModFix/>
          </a:blip>
          <a:srcRect/>
          <a:stretch/>
        </p:blipFill>
        <p:spPr>
          <a:xfrm>
            <a:off x="149225" y="6228863"/>
            <a:ext cx="3432175" cy="60032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ircle Footer">
  <p:cSld name="Circle Footer">
    <p:spTree>
      <p:nvGrpSpPr>
        <p:cNvPr id="1" name="Shape 40"/>
        <p:cNvGrpSpPr/>
        <p:nvPr/>
      </p:nvGrpSpPr>
      <p:grpSpPr>
        <a:xfrm>
          <a:off x="0" y="0"/>
          <a:ext cx="0" cy="0"/>
          <a:chOff x="0" y="0"/>
          <a:chExt cx="0" cy="0"/>
        </a:xfrm>
      </p:grpSpPr>
      <p:sp>
        <p:nvSpPr>
          <p:cNvPr id="41" name="Google Shape;41;p16"/>
          <p:cNvSpPr/>
          <p:nvPr/>
        </p:nvSpPr>
        <p:spPr>
          <a:xfrm>
            <a:off x="0" y="6228863"/>
            <a:ext cx="12192000" cy="6201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42" name="Google Shape;42;p16"/>
          <p:cNvCxnSpPr/>
          <p:nvPr/>
        </p:nvCxnSpPr>
        <p:spPr>
          <a:xfrm>
            <a:off x="0" y="6138438"/>
            <a:ext cx="12192000" cy="0"/>
          </a:xfrm>
          <a:prstGeom prst="straightConnector1">
            <a:avLst/>
          </a:prstGeom>
          <a:noFill/>
          <a:ln w="38100" cap="flat" cmpd="sng">
            <a:solidFill>
              <a:schemeClr val="accent5"/>
            </a:solidFill>
            <a:prstDash val="solid"/>
            <a:miter lim="800000"/>
            <a:headEnd type="none" w="sm" len="sm"/>
            <a:tailEnd type="none" w="sm" len="sm"/>
          </a:ln>
        </p:spPr>
      </p:cxnSp>
      <p:sp>
        <p:nvSpPr>
          <p:cNvPr id="43" name="Google Shape;43;p16"/>
          <p:cNvSpPr txBox="1">
            <a:spLocks noGrp="1"/>
          </p:cNvSpPr>
          <p:nvPr>
            <p:ph type="title"/>
          </p:nvPr>
        </p:nvSpPr>
        <p:spPr>
          <a:xfrm>
            <a:off x="838200" y="247914"/>
            <a:ext cx="10515600" cy="11575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6"/>
          <p:cNvSpPr txBox="1">
            <a:spLocks noGrp="1"/>
          </p:cNvSpPr>
          <p:nvPr>
            <p:ph type="ftr" idx="11"/>
          </p:nvPr>
        </p:nvSpPr>
        <p:spPr>
          <a:xfrm>
            <a:off x="4038600" y="6461729"/>
            <a:ext cx="7315200" cy="190307"/>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6"/>
          <p:cNvSpPr txBox="1">
            <a:spLocks noGrp="1"/>
          </p:cNvSpPr>
          <p:nvPr>
            <p:ph type="sldNum" idx="12"/>
          </p:nvPr>
        </p:nvSpPr>
        <p:spPr>
          <a:xfrm>
            <a:off x="11353800" y="6461729"/>
            <a:ext cx="356616" cy="19030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Arial"/>
                <a:ea typeface="Arial"/>
                <a:cs typeface="Arial"/>
                <a:sym typeface="Arial"/>
              </a:defRPr>
            </a:lvl1pPr>
            <a:lvl2pPr marL="0" lvl="1" indent="0" algn="r">
              <a:spcBef>
                <a:spcPts val="0"/>
              </a:spcBef>
              <a:buNone/>
              <a:defRPr sz="900" b="0" i="0" u="none" strike="noStrike" cap="none">
                <a:solidFill>
                  <a:schemeClr val="lt1"/>
                </a:solidFill>
                <a:latin typeface="Arial"/>
                <a:ea typeface="Arial"/>
                <a:cs typeface="Arial"/>
                <a:sym typeface="Arial"/>
              </a:defRPr>
            </a:lvl2pPr>
            <a:lvl3pPr marL="0" lvl="2" indent="0" algn="r">
              <a:spcBef>
                <a:spcPts val="0"/>
              </a:spcBef>
              <a:buNone/>
              <a:defRPr sz="900" b="0" i="0" u="none" strike="noStrike" cap="none">
                <a:solidFill>
                  <a:schemeClr val="lt1"/>
                </a:solidFill>
                <a:latin typeface="Arial"/>
                <a:ea typeface="Arial"/>
                <a:cs typeface="Arial"/>
                <a:sym typeface="Arial"/>
              </a:defRPr>
            </a:lvl3pPr>
            <a:lvl4pPr marL="0" lvl="3" indent="0" algn="r">
              <a:spcBef>
                <a:spcPts val="0"/>
              </a:spcBef>
              <a:buNone/>
              <a:defRPr sz="900" b="0" i="0" u="none" strike="noStrike" cap="none">
                <a:solidFill>
                  <a:schemeClr val="lt1"/>
                </a:solidFill>
                <a:latin typeface="Arial"/>
                <a:ea typeface="Arial"/>
                <a:cs typeface="Arial"/>
                <a:sym typeface="Arial"/>
              </a:defRPr>
            </a:lvl4pPr>
            <a:lvl5pPr marL="0" lvl="4" indent="0" algn="r">
              <a:spcBef>
                <a:spcPts val="0"/>
              </a:spcBef>
              <a:buNone/>
              <a:defRPr sz="900" b="0" i="0" u="none" strike="noStrike" cap="none">
                <a:solidFill>
                  <a:schemeClr val="lt1"/>
                </a:solidFill>
                <a:latin typeface="Arial"/>
                <a:ea typeface="Arial"/>
                <a:cs typeface="Arial"/>
                <a:sym typeface="Arial"/>
              </a:defRPr>
            </a:lvl5pPr>
            <a:lvl6pPr marL="0" lvl="5" indent="0" algn="r">
              <a:spcBef>
                <a:spcPts val="0"/>
              </a:spcBef>
              <a:buNone/>
              <a:defRPr sz="900" b="0" i="0" u="none" strike="noStrike" cap="none">
                <a:solidFill>
                  <a:schemeClr val="lt1"/>
                </a:solidFill>
                <a:latin typeface="Arial"/>
                <a:ea typeface="Arial"/>
                <a:cs typeface="Arial"/>
                <a:sym typeface="Arial"/>
              </a:defRPr>
            </a:lvl6pPr>
            <a:lvl7pPr marL="0" lvl="6" indent="0" algn="r">
              <a:spcBef>
                <a:spcPts val="0"/>
              </a:spcBef>
              <a:buNone/>
              <a:defRPr sz="900" b="0" i="0" u="none" strike="noStrike" cap="none">
                <a:solidFill>
                  <a:schemeClr val="lt1"/>
                </a:solidFill>
                <a:latin typeface="Arial"/>
                <a:ea typeface="Arial"/>
                <a:cs typeface="Arial"/>
                <a:sym typeface="Arial"/>
              </a:defRPr>
            </a:lvl7pPr>
            <a:lvl8pPr marL="0" lvl="7" indent="0" algn="r">
              <a:spcBef>
                <a:spcPts val="0"/>
              </a:spcBef>
              <a:buNone/>
              <a:defRPr sz="900" b="0" i="0" u="none" strike="noStrike" cap="none">
                <a:solidFill>
                  <a:schemeClr val="lt1"/>
                </a:solidFill>
                <a:latin typeface="Arial"/>
                <a:ea typeface="Arial"/>
                <a:cs typeface="Arial"/>
                <a:sym typeface="Arial"/>
              </a:defRPr>
            </a:lvl8pPr>
            <a:lvl9pPr marL="0" lvl="8" indent="0" algn="r">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16"/>
          <p:cNvPicPr preferRelativeResize="0"/>
          <p:nvPr/>
        </p:nvPicPr>
        <p:blipFill rotWithShape="1">
          <a:blip r:embed="rId2">
            <a:alphaModFix/>
          </a:blip>
          <a:srcRect/>
          <a:stretch/>
        </p:blipFill>
        <p:spPr>
          <a:xfrm>
            <a:off x="193552" y="6303180"/>
            <a:ext cx="471466" cy="471466"/>
          </a:xfrm>
          <a:prstGeom prst="rect">
            <a:avLst/>
          </a:prstGeom>
          <a:noFill/>
          <a:ln>
            <a:noFill/>
          </a:ln>
        </p:spPr>
      </p:pic>
      <p:sp>
        <p:nvSpPr>
          <p:cNvPr id="47" name="Google Shape;47;p16"/>
          <p:cNvSpPr txBox="1">
            <a:spLocks noGrp="1"/>
          </p:cNvSpPr>
          <p:nvPr>
            <p:ph type="body" idx="1"/>
          </p:nvPr>
        </p:nvSpPr>
        <p:spPr>
          <a:xfrm>
            <a:off x="838200" y="1565566"/>
            <a:ext cx="10515600" cy="421134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7"/>
          <p:cNvSpPr txBox="1">
            <a:spLocks noGrp="1"/>
          </p:cNvSpPr>
          <p:nvPr>
            <p:ph type="ftr" idx="11"/>
          </p:nvPr>
        </p:nvSpPr>
        <p:spPr>
          <a:xfrm>
            <a:off x="4038600" y="6461729"/>
            <a:ext cx="7315200" cy="190307"/>
          </a:xfrm>
          <a:prstGeom prst="rect">
            <a:avLst/>
          </a:prstGeom>
          <a:noFill/>
          <a:ln>
            <a:noFill/>
          </a:ln>
        </p:spPr>
        <p:txBody>
          <a:bodyPr spcFirstLastPara="1" wrap="square" lIns="91425" tIns="45700" rIns="0" bIns="45700" anchor="ctr" anchorCtr="0">
            <a:noAutofit/>
          </a:bodyPr>
          <a:lstStyle>
            <a:lvl1pPr lvl="0" algn="r">
              <a:spcBef>
                <a:spcPts val="0"/>
              </a:spcBef>
              <a:spcAft>
                <a:spcPts val="0"/>
              </a:spcAft>
              <a:buSzPts val="1400"/>
              <a:buNone/>
              <a:defRPr>
                <a:solidFill>
                  <a:srgbClr val="AEABA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7"/>
          <p:cNvSpPr txBox="1">
            <a:spLocks noGrp="1"/>
          </p:cNvSpPr>
          <p:nvPr>
            <p:ph type="sldNum" idx="12"/>
          </p:nvPr>
        </p:nvSpPr>
        <p:spPr>
          <a:xfrm>
            <a:off x="11353800" y="6461729"/>
            <a:ext cx="356616" cy="19030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AEABAB"/>
                </a:solidFill>
                <a:latin typeface="Arial"/>
                <a:ea typeface="Arial"/>
                <a:cs typeface="Arial"/>
                <a:sym typeface="Arial"/>
              </a:defRPr>
            </a:lvl1pPr>
            <a:lvl2pPr marL="0" lvl="1" indent="0" algn="r">
              <a:spcBef>
                <a:spcPts val="0"/>
              </a:spcBef>
              <a:buNone/>
              <a:defRPr sz="900" b="0" i="0" u="none" strike="noStrike" cap="none">
                <a:solidFill>
                  <a:srgbClr val="AEABAB"/>
                </a:solidFill>
                <a:latin typeface="Arial"/>
                <a:ea typeface="Arial"/>
                <a:cs typeface="Arial"/>
                <a:sym typeface="Arial"/>
              </a:defRPr>
            </a:lvl2pPr>
            <a:lvl3pPr marL="0" lvl="2" indent="0" algn="r">
              <a:spcBef>
                <a:spcPts val="0"/>
              </a:spcBef>
              <a:buNone/>
              <a:defRPr sz="900" b="0" i="0" u="none" strike="noStrike" cap="none">
                <a:solidFill>
                  <a:srgbClr val="AEABAB"/>
                </a:solidFill>
                <a:latin typeface="Arial"/>
                <a:ea typeface="Arial"/>
                <a:cs typeface="Arial"/>
                <a:sym typeface="Arial"/>
              </a:defRPr>
            </a:lvl3pPr>
            <a:lvl4pPr marL="0" lvl="3" indent="0" algn="r">
              <a:spcBef>
                <a:spcPts val="0"/>
              </a:spcBef>
              <a:buNone/>
              <a:defRPr sz="900" b="0" i="0" u="none" strike="noStrike" cap="none">
                <a:solidFill>
                  <a:srgbClr val="AEABAB"/>
                </a:solidFill>
                <a:latin typeface="Arial"/>
                <a:ea typeface="Arial"/>
                <a:cs typeface="Arial"/>
                <a:sym typeface="Arial"/>
              </a:defRPr>
            </a:lvl4pPr>
            <a:lvl5pPr marL="0" lvl="4" indent="0" algn="r">
              <a:spcBef>
                <a:spcPts val="0"/>
              </a:spcBef>
              <a:buNone/>
              <a:defRPr sz="900" b="0" i="0" u="none" strike="noStrike" cap="none">
                <a:solidFill>
                  <a:srgbClr val="AEABAB"/>
                </a:solidFill>
                <a:latin typeface="Arial"/>
                <a:ea typeface="Arial"/>
                <a:cs typeface="Arial"/>
                <a:sym typeface="Arial"/>
              </a:defRPr>
            </a:lvl5pPr>
            <a:lvl6pPr marL="0" lvl="5" indent="0" algn="r">
              <a:spcBef>
                <a:spcPts val="0"/>
              </a:spcBef>
              <a:buNone/>
              <a:defRPr sz="900" b="0" i="0" u="none" strike="noStrike" cap="none">
                <a:solidFill>
                  <a:srgbClr val="AEABAB"/>
                </a:solidFill>
                <a:latin typeface="Arial"/>
                <a:ea typeface="Arial"/>
                <a:cs typeface="Arial"/>
                <a:sym typeface="Arial"/>
              </a:defRPr>
            </a:lvl6pPr>
            <a:lvl7pPr marL="0" lvl="6" indent="0" algn="r">
              <a:spcBef>
                <a:spcPts val="0"/>
              </a:spcBef>
              <a:buNone/>
              <a:defRPr sz="900" b="0" i="0" u="none" strike="noStrike" cap="none">
                <a:solidFill>
                  <a:srgbClr val="AEABAB"/>
                </a:solidFill>
                <a:latin typeface="Arial"/>
                <a:ea typeface="Arial"/>
                <a:cs typeface="Arial"/>
                <a:sym typeface="Arial"/>
              </a:defRPr>
            </a:lvl7pPr>
            <a:lvl8pPr marL="0" lvl="7" indent="0" algn="r">
              <a:spcBef>
                <a:spcPts val="0"/>
              </a:spcBef>
              <a:buNone/>
              <a:defRPr sz="900" b="0" i="0" u="none" strike="noStrike" cap="none">
                <a:solidFill>
                  <a:srgbClr val="AEABAB"/>
                </a:solidFill>
                <a:latin typeface="Arial"/>
                <a:ea typeface="Arial"/>
                <a:cs typeface="Arial"/>
                <a:sym typeface="Arial"/>
              </a:defRPr>
            </a:lvl8pPr>
            <a:lvl9pPr marL="0" lvl="8" indent="0" algn="r">
              <a:spcBef>
                <a:spcPts val="0"/>
              </a:spcBef>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247914"/>
            <a:ext cx="10515600" cy="11575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579418"/>
            <a:ext cx="10515600" cy="459754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2" name="Google Shape;12;p9"/>
          <p:cNvSpPr txBox="1">
            <a:spLocks noGrp="1"/>
          </p:cNvSpPr>
          <p:nvPr>
            <p:ph type="ftr" idx="11"/>
          </p:nvPr>
        </p:nvSpPr>
        <p:spPr>
          <a:xfrm>
            <a:off x="4038600" y="6461729"/>
            <a:ext cx="7315200" cy="190307"/>
          </a:xfrm>
          <a:prstGeom prst="rect">
            <a:avLst/>
          </a:prstGeom>
          <a:noFill/>
          <a:ln>
            <a:noFill/>
          </a:ln>
        </p:spPr>
        <p:txBody>
          <a:bodyPr spcFirstLastPara="1" wrap="square" lIns="91425" tIns="45700" rIns="0" bIns="45700" anchor="ctr" anchorCtr="0">
            <a:noAutofit/>
          </a:bodyPr>
          <a:lstStyle>
            <a:lvl1pPr marR="0" lvl="0" algn="r" rtl="0">
              <a:spcBef>
                <a:spcPts val="0"/>
              </a:spcBef>
              <a:spcAft>
                <a:spcPts val="0"/>
              </a:spcAft>
              <a:buSzPts val="1400"/>
              <a:buNone/>
              <a:defRPr sz="900" b="0" i="0" u="none" strike="noStrike" cap="none">
                <a:solidFill>
                  <a:srgbClr val="D0CECE"/>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9"/>
          <p:cNvSpPr txBox="1">
            <a:spLocks noGrp="1"/>
          </p:cNvSpPr>
          <p:nvPr>
            <p:ph type="sldNum" idx="12"/>
          </p:nvPr>
        </p:nvSpPr>
        <p:spPr>
          <a:xfrm>
            <a:off x="11353800" y="6461729"/>
            <a:ext cx="356616" cy="19030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D0CECE"/>
                </a:solidFill>
                <a:latin typeface="Arial"/>
                <a:ea typeface="Arial"/>
                <a:cs typeface="Arial"/>
                <a:sym typeface="Arial"/>
              </a:defRPr>
            </a:lvl1pPr>
            <a:lvl2pPr marL="0" marR="0" lvl="1" indent="0" algn="r" rtl="0">
              <a:spcBef>
                <a:spcPts val="0"/>
              </a:spcBef>
              <a:buNone/>
              <a:defRPr sz="900" b="0" i="0" u="none" strike="noStrike" cap="none">
                <a:solidFill>
                  <a:srgbClr val="D0CECE"/>
                </a:solidFill>
                <a:latin typeface="Arial"/>
                <a:ea typeface="Arial"/>
                <a:cs typeface="Arial"/>
                <a:sym typeface="Arial"/>
              </a:defRPr>
            </a:lvl2pPr>
            <a:lvl3pPr marL="0" marR="0" lvl="2" indent="0" algn="r" rtl="0">
              <a:spcBef>
                <a:spcPts val="0"/>
              </a:spcBef>
              <a:buNone/>
              <a:defRPr sz="900" b="0" i="0" u="none" strike="noStrike" cap="none">
                <a:solidFill>
                  <a:srgbClr val="D0CECE"/>
                </a:solidFill>
                <a:latin typeface="Arial"/>
                <a:ea typeface="Arial"/>
                <a:cs typeface="Arial"/>
                <a:sym typeface="Arial"/>
              </a:defRPr>
            </a:lvl3pPr>
            <a:lvl4pPr marL="0" marR="0" lvl="3" indent="0" algn="r" rtl="0">
              <a:spcBef>
                <a:spcPts val="0"/>
              </a:spcBef>
              <a:buNone/>
              <a:defRPr sz="900" b="0" i="0" u="none" strike="noStrike" cap="none">
                <a:solidFill>
                  <a:srgbClr val="D0CECE"/>
                </a:solidFill>
                <a:latin typeface="Arial"/>
                <a:ea typeface="Arial"/>
                <a:cs typeface="Arial"/>
                <a:sym typeface="Arial"/>
              </a:defRPr>
            </a:lvl4pPr>
            <a:lvl5pPr marL="0" marR="0" lvl="4" indent="0" algn="r" rtl="0">
              <a:spcBef>
                <a:spcPts val="0"/>
              </a:spcBef>
              <a:buNone/>
              <a:defRPr sz="900" b="0" i="0" u="none" strike="noStrike" cap="none">
                <a:solidFill>
                  <a:srgbClr val="D0CECE"/>
                </a:solidFill>
                <a:latin typeface="Arial"/>
                <a:ea typeface="Arial"/>
                <a:cs typeface="Arial"/>
                <a:sym typeface="Arial"/>
              </a:defRPr>
            </a:lvl5pPr>
            <a:lvl6pPr marL="0" marR="0" lvl="5" indent="0" algn="r" rtl="0">
              <a:spcBef>
                <a:spcPts val="0"/>
              </a:spcBef>
              <a:buNone/>
              <a:defRPr sz="900" b="0" i="0" u="none" strike="noStrike" cap="none">
                <a:solidFill>
                  <a:srgbClr val="D0CECE"/>
                </a:solidFill>
                <a:latin typeface="Arial"/>
                <a:ea typeface="Arial"/>
                <a:cs typeface="Arial"/>
                <a:sym typeface="Arial"/>
              </a:defRPr>
            </a:lvl6pPr>
            <a:lvl7pPr marL="0" marR="0" lvl="6" indent="0" algn="r" rtl="0">
              <a:spcBef>
                <a:spcPts val="0"/>
              </a:spcBef>
              <a:buNone/>
              <a:defRPr sz="900" b="0" i="0" u="none" strike="noStrike" cap="none">
                <a:solidFill>
                  <a:srgbClr val="D0CECE"/>
                </a:solidFill>
                <a:latin typeface="Arial"/>
                <a:ea typeface="Arial"/>
                <a:cs typeface="Arial"/>
                <a:sym typeface="Arial"/>
              </a:defRPr>
            </a:lvl7pPr>
            <a:lvl8pPr marL="0" marR="0" lvl="7" indent="0" algn="r" rtl="0">
              <a:spcBef>
                <a:spcPts val="0"/>
              </a:spcBef>
              <a:buNone/>
              <a:defRPr sz="900" b="0" i="0" u="none" strike="noStrike" cap="none">
                <a:solidFill>
                  <a:srgbClr val="D0CECE"/>
                </a:solidFill>
                <a:latin typeface="Arial"/>
                <a:ea typeface="Arial"/>
                <a:cs typeface="Arial"/>
                <a:sym typeface="Arial"/>
              </a:defRPr>
            </a:lvl8pPr>
            <a:lvl9pPr marL="0" marR="0" lvl="8" indent="0" algn="r" rtl="0">
              <a:spcBef>
                <a:spcPts val="0"/>
              </a:spcBef>
              <a:buNone/>
              <a:defRPr sz="900" b="0" i="0" u="none" strike="noStrike" cap="none">
                <a:solidFill>
                  <a:srgbClr val="D0CEC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de/tommyupton/twitter-stock-market-sentiment-analysis/data" TargetMode="External"/><Relationship Id="rId2" Type="http://schemas.openxmlformats.org/officeDocument/2006/relationships/hyperlink" Target="https://www.kaggle.com/datasets/paultimothymooney/stock-market-dat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5"/>
        <p:cNvGrpSpPr/>
        <p:nvPr/>
      </p:nvGrpSpPr>
      <p:grpSpPr>
        <a:xfrm>
          <a:off x="0" y="0"/>
          <a:ext cx="0" cy="0"/>
          <a:chOff x="0" y="0"/>
          <a:chExt cx="0" cy="0"/>
        </a:xfrm>
      </p:grpSpPr>
      <p:sp>
        <p:nvSpPr>
          <p:cNvPr id="56" name="Google Shape;5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500"/>
              <a:buFont typeface="Arial"/>
              <a:buNone/>
            </a:pPr>
            <a:r>
              <a:rPr lang="en-US" dirty="0"/>
              <a:t>Stock Market Analysis</a:t>
            </a:r>
            <a:endParaRPr dirty="0"/>
          </a:p>
        </p:txBody>
      </p:sp>
      <p:sp>
        <p:nvSpPr>
          <p:cNvPr id="57" name="Google Shape;57;p3"/>
          <p:cNvSpPr txBox="1">
            <a:spLocks noGrp="1"/>
          </p:cNvSpPr>
          <p:nvPr>
            <p:ph type="subTitle" idx="1"/>
          </p:nvPr>
        </p:nvSpPr>
        <p:spPr>
          <a:xfrm>
            <a:off x="1524000" y="4626166"/>
            <a:ext cx="9144000" cy="1655700"/>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accent1"/>
              </a:buClr>
              <a:buSzPts val="1800"/>
              <a:buNone/>
            </a:pPr>
            <a:endParaRPr dirty="0"/>
          </a:p>
          <a:p>
            <a:pPr marL="0" lvl="0" indent="0" algn="l" rtl="0">
              <a:lnSpc>
                <a:spcPct val="90000"/>
              </a:lnSpc>
              <a:spcBef>
                <a:spcPts val="0"/>
              </a:spcBef>
              <a:spcAft>
                <a:spcPts val="0"/>
              </a:spcAft>
              <a:buClr>
                <a:schemeClr val="accent1"/>
              </a:buClr>
              <a:buSzPts val="1800"/>
              <a:buNone/>
            </a:pPr>
            <a:r>
              <a:rPr lang="en-IN" dirty="0"/>
              <a:t>By</a:t>
            </a:r>
          </a:p>
          <a:p>
            <a:pPr marL="0" lvl="0" indent="0" algn="l" rtl="0">
              <a:lnSpc>
                <a:spcPct val="90000"/>
              </a:lnSpc>
              <a:spcBef>
                <a:spcPts val="0"/>
              </a:spcBef>
              <a:spcAft>
                <a:spcPts val="0"/>
              </a:spcAft>
              <a:buClr>
                <a:schemeClr val="accent1"/>
              </a:buClr>
              <a:buSzPts val="1800"/>
              <a:buNone/>
            </a:pPr>
            <a:endParaRPr dirty="0"/>
          </a:p>
          <a:p>
            <a:pPr marL="0" lvl="0" indent="0" algn="l" rtl="0">
              <a:lnSpc>
                <a:spcPct val="120000"/>
              </a:lnSpc>
              <a:spcBef>
                <a:spcPts val="0"/>
              </a:spcBef>
              <a:spcAft>
                <a:spcPts val="0"/>
              </a:spcAft>
              <a:buClr>
                <a:schemeClr val="accent1"/>
              </a:buClr>
              <a:buSzPts val="1800"/>
              <a:buNone/>
            </a:pPr>
            <a:r>
              <a:rPr lang="en-US" dirty="0"/>
              <a:t>Georgekutty James -  GXJ200004</a:t>
            </a:r>
          </a:p>
          <a:p>
            <a:pPr marL="0" lvl="0" indent="0" algn="l" rtl="0">
              <a:lnSpc>
                <a:spcPct val="120000"/>
              </a:lnSpc>
              <a:spcBef>
                <a:spcPts val="0"/>
              </a:spcBef>
              <a:spcAft>
                <a:spcPts val="0"/>
              </a:spcAft>
              <a:buClr>
                <a:schemeClr val="accent1"/>
              </a:buClr>
              <a:buSzPts val="1800"/>
              <a:buNone/>
            </a:pPr>
            <a:r>
              <a:rPr lang="en-US" dirty="0"/>
              <a:t>Saheli Roy Choudhury – SXR200029 </a:t>
            </a:r>
          </a:p>
          <a:p>
            <a:pPr marL="0" lvl="0" indent="0" algn="l" rtl="0">
              <a:lnSpc>
                <a:spcPct val="120000"/>
              </a:lnSpc>
              <a:spcBef>
                <a:spcPts val="0"/>
              </a:spcBef>
              <a:spcAft>
                <a:spcPts val="0"/>
              </a:spcAft>
              <a:buClr>
                <a:schemeClr val="accent1"/>
              </a:buClr>
              <a:buSzPts val="1800"/>
              <a:buNone/>
            </a:pPr>
            <a:r>
              <a:rPr lang="en-IN" dirty="0"/>
              <a:t>Roshan Tiwari – RKT200000</a:t>
            </a:r>
            <a:endParaRPr dirty="0"/>
          </a:p>
          <a:p>
            <a:pPr marL="0" lvl="0" indent="0" algn="l" rtl="0">
              <a:lnSpc>
                <a:spcPct val="120000"/>
              </a:lnSpc>
              <a:spcBef>
                <a:spcPts val="0"/>
              </a:spcBef>
              <a:spcAft>
                <a:spcPts val="0"/>
              </a:spcAft>
              <a:buClr>
                <a:schemeClr val="accent1"/>
              </a:buClr>
              <a:buSzPts val="1800"/>
              <a:buNone/>
            </a:pPr>
            <a:r>
              <a:rPr lang="en-US" dirty="0"/>
              <a:t>Bhargava Venkat – BXL210005</a:t>
            </a:r>
            <a:endParaRPr dirty="0"/>
          </a:p>
          <a:p>
            <a:pPr marL="0" lvl="0" indent="0" algn="l" rtl="0">
              <a:lnSpc>
                <a:spcPct val="120000"/>
              </a:lnSpc>
              <a:spcBef>
                <a:spcPts val="0"/>
              </a:spcBef>
              <a:spcAft>
                <a:spcPts val="0"/>
              </a:spcAft>
              <a:buClr>
                <a:schemeClr val="accent1"/>
              </a:buClr>
              <a:buSzPts val="1800"/>
              <a:buNone/>
            </a:pPr>
            <a:r>
              <a:rPr lang="en-US" dirty="0"/>
              <a:t>Sandesh Reddy – SRB210004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584981" y="1305099"/>
            <a:ext cx="10515600" cy="4362092"/>
          </a:xfrm>
        </p:spPr>
        <p:txBody>
          <a:bodyPr>
            <a:normAutofit/>
          </a:bodyPr>
          <a:lstStyle/>
          <a:p>
            <a:r>
              <a:rPr lang="en-US" dirty="0"/>
              <a:t>We then ran sentimental analysis on the tweet body to categorize tweets into:</a:t>
            </a:r>
          </a:p>
          <a:p>
            <a:r>
              <a:rPr lang="en-US" dirty="0"/>
              <a:t>positive, negative and neutral</a:t>
            </a:r>
            <a:endParaRPr lang="en-IN"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Picture 5" descr="Table&#10;&#10;Description automatically generated">
            <a:extLst>
              <a:ext uri="{FF2B5EF4-FFF2-40B4-BE49-F238E27FC236}">
                <a16:creationId xmlns:a16="http://schemas.microsoft.com/office/drawing/2014/main" id="{AD1D5EC8-0385-F92C-D7F8-FE1CCF910439}"/>
              </a:ext>
            </a:extLst>
          </p:cNvPr>
          <p:cNvPicPr>
            <a:picLocks noChangeAspect="1"/>
          </p:cNvPicPr>
          <p:nvPr/>
        </p:nvPicPr>
        <p:blipFill>
          <a:blip r:embed="rId2"/>
          <a:stretch>
            <a:fillRect/>
          </a:stretch>
        </p:blipFill>
        <p:spPr>
          <a:xfrm>
            <a:off x="838200" y="1895361"/>
            <a:ext cx="7772400" cy="4078810"/>
          </a:xfrm>
          <a:prstGeom prst="rect">
            <a:avLst/>
          </a:prstGeom>
        </p:spPr>
      </p:pic>
    </p:spTree>
    <p:extLst>
      <p:ext uri="{BB962C8B-B14F-4D97-AF65-F5344CB8AC3E}">
        <p14:creationId xmlns:p14="http://schemas.microsoft.com/office/powerpoint/2010/main" val="362857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584981" y="1305099"/>
            <a:ext cx="10515600" cy="4362092"/>
          </a:xfrm>
        </p:spPr>
        <p:txBody>
          <a:bodyPr>
            <a:normAutofit/>
          </a:bodyPr>
          <a:lstStyle/>
          <a:p>
            <a:r>
              <a:rPr lang="en-US" dirty="0"/>
              <a:t>We again filtered data removing neutral tweets, and other unnecessary columns</a:t>
            </a:r>
          </a:p>
          <a:p>
            <a:endParaRPr lang="en-IN"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155A29FB-9603-51F7-8346-56176D815316}"/>
              </a:ext>
            </a:extLst>
          </p:cNvPr>
          <p:cNvPicPr>
            <a:picLocks noChangeAspect="1"/>
          </p:cNvPicPr>
          <p:nvPr/>
        </p:nvPicPr>
        <p:blipFill>
          <a:blip r:embed="rId2"/>
          <a:stretch>
            <a:fillRect/>
          </a:stretch>
        </p:blipFill>
        <p:spPr>
          <a:xfrm>
            <a:off x="838200" y="1935207"/>
            <a:ext cx="9018963" cy="3731984"/>
          </a:xfrm>
          <a:prstGeom prst="rect">
            <a:avLst/>
          </a:prstGeom>
        </p:spPr>
      </p:pic>
    </p:spTree>
    <p:extLst>
      <p:ext uri="{BB962C8B-B14F-4D97-AF65-F5344CB8AC3E}">
        <p14:creationId xmlns:p14="http://schemas.microsoft.com/office/powerpoint/2010/main" val="232623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146304" y="1305099"/>
            <a:ext cx="11850623" cy="4362092"/>
          </a:xfrm>
        </p:spPr>
        <p:txBody>
          <a:bodyPr>
            <a:normAutofit/>
          </a:bodyPr>
          <a:lstStyle/>
          <a:p>
            <a:r>
              <a:rPr lang="en-US" dirty="0"/>
              <a:t>We then sort the final data frame and checked the top 10 tweets and its effect on stock price. </a:t>
            </a:r>
          </a:p>
          <a:p>
            <a:r>
              <a:rPr lang="en-US" dirty="0"/>
              <a:t>In these top 10 tweets, we have companies like Apple, Tesla, Amazon and Google. </a:t>
            </a:r>
            <a:endParaRPr lang="en-IN"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descr="Text&#10;&#10;Description automatically generated">
            <a:extLst>
              <a:ext uri="{FF2B5EF4-FFF2-40B4-BE49-F238E27FC236}">
                <a16:creationId xmlns:a16="http://schemas.microsoft.com/office/drawing/2014/main" id="{7AEB5D92-D36C-CEC9-0398-6072FAE471D2}"/>
              </a:ext>
            </a:extLst>
          </p:cNvPr>
          <p:cNvPicPr>
            <a:picLocks noChangeAspect="1"/>
          </p:cNvPicPr>
          <p:nvPr/>
        </p:nvPicPr>
        <p:blipFill>
          <a:blip r:embed="rId2"/>
          <a:stretch>
            <a:fillRect/>
          </a:stretch>
        </p:blipFill>
        <p:spPr>
          <a:xfrm>
            <a:off x="1374649" y="2356033"/>
            <a:ext cx="3355847" cy="3426646"/>
          </a:xfrm>
          <a:prstGeom prst="rect">
            <a:avLst/>
          </a:prstGeom>
        </p:spPr>
      </p:pic>
      <p:sp>
        <p:nvSpPr>
          <p:cNvPr id="8" name="TextBox 7">
            <a:extLst>
              <a:ext uri="{FF2B5EF4-FFF2-40B4-BE49-F238E27FC236}">
                <a16:creationId xmlns:a16="http://schemas.microsoft.com/office/drawing/2014/main" id="{856397EF-F29A-DB10-8D91-E31F49531F6A}"/>
              </a:ext>
            </a:extLst>
          </p:cNvPr>
          <p:cNvSpPr txBox="1"/>
          <p:nvPr/>
        </p:nvSpPr>
        <p:spPr>
          <a:xfrm>
            <a:off x="6778752" y="3230880"/>
            <a:ext cx="4425696" cy="954107"/>
          </a:xfrm>
          <a:prstGeom prst="rect">
            <a:avLst/>
          </a:prstGeom>
          <a:noFill/>
        </p:spPr>
        <p:txBody>
          <a:bodyPr wrap="square" rtlCol="0">
            <a:spAutoFit/>
          </a:bodyPr>
          <a:lstStyle/>
          <a:p>
            <a:r>
              <a:rPr lang="en-US" dirty="0"/>
              <a:t>We have plotted the stock price of the company around the day of the tweet and checked whether the sentiment of the tweet has caused any effects on the stock price.</a:t>
            </a:r>
            <a:endParaRPr lang="en-IN" dirty="0"/>
          </a:p>
        </p:txBody>
      </p:sp>
    </p:spTree>
    <p:extLst>
      <p:ext uri="{BB962C8B-B14F-4D97-AF65-F5344CB8AC3E}">
        <p14:creationId xmlns:p14="http://schemas.microsoft.com/office/powerpoint/2010/main" val="289793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5F9D0-E002-35C9-6CA1-99B7C351DA2E}"/>
              </a:ext>
            </a:extLst>
          </p:cNvPr>
          <p:cNvSpPr>
            <a:spLocks noGrp="1"/>
          </p:cNvSpPr>
          <p:nvPr>
            <p:ph type="body" idx="1"/>
          </p:nvPr>
        </p:nvSpPr>
        <p:spPr>
          <a:xfrm>
            <a:off x="549565" y="1247954"/>
            <a:ext cx="10515600" cy="4362092"/>
          </a:xfrm>
        </p:spPr>
        <p:txBody>
          <a:bodyPr/>
          <a:lstStyle/>
          <a:p>
            <a:pPr marL="571500" indent="-342900">
              <a:buFont typeface="Arial" panose="020B0604020202020204" pitchFamily="34" charset="0"/>
              <a:buChar char="•"/>
            </a:pPr>
            <a:r>
              <a:rPr lang="en-IN" dirty="0"/>
              <a:t>Looking at date at price of AAPL the price remains unchanged and there appear to be no positive increase</a:t>
            </a:r>
          </a:p>
        </p:txBody>
      </p:sp>
      <p:sp>
        <p:nvSpPr>
          <p:cNvPr id="4" name="Slide Number Placeholder 3">
            <a:extLst>
              <a:ext uri="{FF2B5EF4-FFF2-40B4-BE49-F238E27FC236}">
                <a16:creationId xmlns:a16="http://schemas.microsoft.com/office/drawing/2014/main" id="{1283F878-81E5-0D78-09FB-E6FFEE9C9E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descr="Chart, histogram&#10;&#10;Description automatically generated">
            <a:extLst>
              <a:ext uri="{FF2B5EF4-FFF2-40B4-BE49-F238E27FC236}">
                <a16:creationId xmlns:a16="http://schemas.microsoft.com/office/drawing/2014/main" id="{C7879868-B4D4-3986-837A-A3D3F06ABE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0878" y="1999705"/>
            <a:ext cx="8135874" cy="3977921"/>
          </a:xfrm>
          <a:prstGeom prst="rect">
            <a:avLst/>
          </a:prstGeom>
        </p:spPr>
      </p:pic>
      <p:sp>
        <p:nvSpPr>
          <p:cNvPr id="7" name="TextBox 6">
            <a:extLst>
              <a:ext uri="{FF2B5EF4-FFF2-40B4-BE49-F238E27FC236}">
                <a16:creationId xmlns:a16="http://schemas.microsoft.com/office/drawing/2014/main" id="{A58C3990-C118-875A-14D1-28D1A61E56CA}"/>
              </a:ext>
            </a:extLst>
          </p:cNvPr>
          <p:cNvSpPr txBox="1"/>
          <p:nvPr/>
        </p:nvSpPr>
        <p:spPr>
          <a:xfrm>
            <a:off x="3826165" y="418709"/>
            <a:ext cx="3962400" cy="461665"/>
          </a:xfrm>
          <a:prstGeom prst="rect">
            <a:avLst/>
          </a:prstGeom>
          <a:noFill/>
        </p:spPr>
        <p:txBody>
          <a:bodyPr wrap="square" rtlCol="0">
            <a:spAutoFit/>
          </a:bodyPr>
          <a:lstStyle/>
          <a:p>
            <a:r>
              <a:rPr lang="en-IN" sz="2400" dirty="0"/>
              <a:t>	</a:t>
            </a:r>
            <a:r>
              <a:rPr lang="en-IN" sz="2400" b="1" dirty="0"/>
              <a:t>FINDINGS</a:t>
            </a:r>
          </a:p>
        </p:txBody>
      </p:sp>
    </p:spTree>
    <p:extLst>
      <p:ext uri="{BB962C8B-B14F-4D97-AF65-F5344CB8AC3E}">
        <p14:creationId xmlns:p14="http://schemas.microsoft.com/office/powerpoint/2010/main" val="66204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3F8B51-D5D3-7FF6-7E86-E97DE02AFEB1}"/>
              </a:ext>
            </a:extLst>
          </p:cNvPr>
          <p:cNvSpPr>
            <a:spLocks noGrp="1"/>
          </p:cNvSpPr>
          <p:nvPr>
            <p:ph type="body" idx="1"/>
          </p:nvPr>
        </p:nvSpPr>
        <p:spPr>
          <a:xfrm>
            <a:off x="768350" y="296719"/>
            <a:ext cx="10515600" cy="4362092"/>
          </a:xfrm>
        </p:spPr>
        <p:txBody>
          <a:bodyPr/>
          <a:lstStyle/>
          <a:p>
            <a:pPr marL="571500" indent="-342900">
              <a:buFont typeface="Arial" panose="020B0604020202020204" pitchFamily="34" charset="0"/>
              <a:buChar char="•"/>
            </a:pPr>
            <a:r>
              <a:rPr lang="en-IN" dirty="0"/>
              <a:t>Looking at date at price of AMZN the price again remains unchanged and there appear to be no Negative decrease.</a:t>
            </a:r>
          </a:p>
        </p:txBody>
      </p:sp>
      <p:sp>
        <p:nvSpPr>
          <p:cNvPr id="4" name="Slide Number Placeholder 3">
            <a:extLst>
              <a:ext uri="{FF2B5EF4-FFF2-40B4-BE49-F238E27FC236}">
                <a16:creationId xmlns:a16="http://schemas.microsoft.com/office/drawing/2014/main" id="{9CB5467E-1DA9-A2E3-C87F-5E614992A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descr="Chart, histogram&#10;&#10;Description automatically generated">
            <a:extLst>
              <a:ext uri="{FF2B5EF4-FFF2-40B4-BE49-F238E27FC236}">
                <a16:creationId xmlns:a16="http://schemas.microsoft.com/office/drawing/2014/main" id="{A31CE916-0FEB-2227-2EE9-30BC43849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6050" y="1273492"/>
            <a:ext cx="9728200" cy="3711258"/>
          </a:xfrm>
          <a:prstGeom prst="rect">
            <a:avLst/>
          </a:prstGeom>
        </p:spPr>
      </p:pic>
    </p:spTree>
    <p:extLst>
      <p:ext uri="{BB962C8B-B14F-4D97-AF65-F5344CB8AC3E}">
        <p14:creationId xmlns:p14="http://schemas.microsoft.com/office/powerpoint/2010/main" val="177530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35E983-F877-1224-234B-B18A19584713}"/>
              </a:ext>
            </a:extLst>
          </p:cNvPr>
          <p:cNvSpPr>
            <a:spLocks noGrp="1"/>
          </p:cNvSpPr>
          <p:nvPr>
            <p:ph type="body" idx="1"/>
          </p:nvPr>
        </p:nvSpPr>
        <p:spPr>
          <a:xfrm>
            <a:off x="412750" y="811069"/>
            <a:ext cx="10515600" cy="4362092"/>
          </a:xfrm>
        </p:spPr>
        <p:txBody>
          <a:bodyPr/>
          <a:lstStyle/>
          <a:p>
            <a:pPr marL="571500" indent="-342900">
              <a:buFont typeface="Arial" panose="020B0604020202020204" pitchFamily="34" charset="0"/>
              <a:buChar char="•"/>
            </a:pPr>
            <a:r>
              <a:rPr lang="en-IN" dirty="0"/>
              <a:t>Here the negative sentiment seems to have taken effect and the price seems to have gone down from pattern slightly.</a:t>
            </a:r>
          </a:p>
        </p:txBody>
      </p:sp>
      <p:sp>
        <p:nvSpPr>
          <p:cNvPr id="4" name="Slide Number Placeholder 3">
            <a:extLst>
              <a:ext uri="{FF2B5EF4-FFF2-40B4-BE49-F238E27FC236}">
                <a16:creationId xmlns:a16="http://schemas.microsoft.com/office/drawing/2014/main" id="{05FD8D3A-796C-07E5-DB3F-3B02DB7134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descr="Chart, line chart, histogram&#10;&#10;Description automatically generated">
            <a:extLst>
              <a:ext uri="{FF2B5EF4-FFF2-40B4-BE49-F238E27FC236}">
                <a16:creationId xmlns:a16="http://schemas.microsoft.com/office/drawing/2014/main" id="{BFF5CDF9-198B-2027-0D1D-60B3A4F0F3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0750" y="1631951"/>
            <a:ext cx="10566400" cy="3541210"/>
          </a:xfrm>
          <a:prstGeom prst="rect">
            <a:avLst/>
          </a:prstGeom>
        </p:spPr>
      </p:pic>
    </p:spTree>
    <p:extLst>
      <p:ext uri="{BB962C8B-B14F-4D97-AF65-F5344CB8AC3E}">
        <p14:creationId xmlns:p14="http://schemas.microsoft.com/office/powerpoint/2010/main" val="412539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5998AC-F95F-4726-0D2A-5BD2F4B4E42B}"/>
              </a:ext>
            </a:extLst>
          </p:cNvPr>
          <p:cNvSpPr>
            <a:spLocks noGrp="1"/>
          </p:cNvSpPr>
          <p:nvPr>
            <p:ph type="body" idx="1"/>
          </p:nvPr>
        </p:nvSpPr>
        <p:spPr>
          <a:xfrm>
            <a:off x="628650" y="233219"/>
            <a:ext cx="10515600" cy="4362092"/>
          </a:xfrm>
        </p:spPr>
        <p:txBody>
          <a:bodyPr/>
          <a:lstStyle/>
          <a:p>
            <a:pPr marL="571500" indent="-342900">
              <a:buFont typeface="Arial" panose="020B0604020202020204" pitchFamily="34" charset="0"/>
              <a:buChar char="•"/>
            </a:pPr>
            <a:r>
              <a:rPr lang="en-IN" dirty="0"/>
              <a:t>Here in the graph there is a slight drop in price after the tweet  was made.</a:t>
            </a:r>
          </a:p>
        </p:txBody>
      </p:sp>
      <p:sp>
        <p:nvSpPr>
          <p:cNvPr id="4" name="Slide Number Placeholder 3">
            <a:extLst>
              <a:ext uri="{FF2B5EF4-FFF2-40B4-BE49-F238E27FC236}">
                <a16:creationId xmlns:a16="http://schemas.microsoft.com/office/drawing/2014/main" id="{5ABFFEC4-6539-351A-5D48-9AF0ED11EE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descr="Chart, line chart&#10;&#10;Description automatically generated">
            <a:extLst>
              <a:ext uri="{FF2B5EF4-FFF2-40B4-BE49-F238E27FC236}">
                <a16:creationId xmlns:a16="http://schemas.microsoft.com/office/drawing/2014/main" id="{9CB0F6D1-F215-2E06-6210-C5B3EBD539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650" y="844550"/>
            <a:ext cx="10890250" cy="4538027"/>
          </a:xfrm>
          <a:prstGeom prst="rect">
            <a:avLst/>
          </a:prstGeom>
        </p:spPr>
      </p:pic>
    </p:spTree>
    <p:extLst>
      <p:ext uri="{BB962C8B-B14F-4D97-AF65-F5344CB8AC3E}">
        <p14:creationId xmlns:p14="http://schemas.microsoft.com/office/powerpoint/2010/main" val="1914191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F80D5-55AD-9064-345A-C97FAC5F29C5}"/>
              </a:ext>
            </a:extLst>
          </p:cNvPr>
          <p:cNvSpPr>
            <a:spLocks noGrp="1"/>
          </p:cNvSpPr>
          <p:nvPr>
            <p:ph type="body" idx="1"/>
          </p:nvPr>
        </p:nvSpPr>
        <p:spPr>
          <a:xfrm>
            <a:off x="615950" y="233219"/>
            <a:ext cx="10515600" cy="4362092"/>
          </a:xfrm>
        </p:spPr>
        <p:txBody>
          <a:bodyPr/>
          <a:lstStyle/>
          <a:p>
            <a:pPr marL="571500" indent="-342900">
              <a:buFont typeface="Arial" panose="020B0604020202020204" pitchFamily="34" charset="0"/>
              <a:buChar char="•"/>
            </a:pPr>
            <a:r>
              <a:rPr lang="en-IN" dirty="0"/>
              <a:t>Here in the graph the tweet seems to have been made at the time of price dip, and does not have an effect in lowering the price after tweet was made.</a:t>
            </a:r>
          </a:p>
        </p:txBody>
      </p:sp>
      <p:sp>
        <p:nvSpPr>
          <p:cNvPr id="4" name="Slide Number Placeholder 3">
            <a:extLst>
              <a:ext uri="{FF2B5EF4-FFF2-40B4-BE49-F238E27FC236}">
                <a16:creationId xmlns:a16="http://schemas.microsoft.com/office/drawing/2014/main" id="{5349147B-3F2F-977B-D723-2DF307B526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descr="Chart, histogram&#10;&#10;Description automatically generated">
            <a:extLst>
              <a:ext uri="{FF2B5EF4-FFF2-40B4-BE49-F238E27FC236}">
                <a16:creationId xmlns:a16="http://schemas.microsoft.com/office/drawing/2014/main" id="{B6D9CC8C-32E3-7CC3-7699-38F77CD02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400" y="1174750"/>
            <a:ext cx="11150600" cy="4183697"/>
          </a:xfrm>
          <a:prstGeom prst="rect">
            <a:avLst/>
          </a:prstGeom>
        </p:spPr>
      </p:pic>
    </p:spTree>
    <p:extLst>
      <p:ext uri="{BB962C8B-B14F-4D97-AF65-F5344CB8AC3E}">
        <p14:creationId xmlns:p14="http://schemas.microsoft.com/office/powerpoint/2010/main" val="2106698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84133-3ED1-8892-9EAD-B974BF977490}"/>
              </a:ext>
            </a:extLst>
          </p:cNvPr>
          <p:cNvSpPr>
            <a:spLocks noGrp="1"/>
          </p:cNvSpPr>
          <p:nvPr>
            <p:ph type="title"/>
          </p:nvPr>
        </p:nvSpPr>
        <p:spPr/>
        <p:txBody>
          <a:bodyPr/>
          <a:lstStyle/>
          <a:p>
            <a:r>
              <a:rPr lang="en-IN" dirty="0"/>
              <a:t> Pre-Implementation Analysis Conclusion</a:t>
            </a:r>
          </a:p>
        </p:txBody>
      </p:sp>
      <p:sp>
        <p:nvSpPr>
          <p:cNvPr id="3" name="Text Placeholder 2">
            <a:extLst>
              <a:ext uri="{FF2B5EF4-FFF2-40B4-BE49-F238E27FC236}">
                <a16:creationId xmlns:a16="http://schemas.microsoft.com/office/drawing/2014/main" id="{5A39378F-0736-7020-6997-F50D5B251A6C}"/>
              </a:ext>
            </a:extLst>
          </p:cNvPr>
          <p:cNvSpPr>
            <a:spLocks noGrp="1"/>
          </p:cNvSpPr>
          <p:nvPr>
            <p:ph type="body" idx="1"/>
          </p:nvPr>
        </p:nvSpPr>
        <p:spPr/>
        <p:txBody>
          <a:bodyPr/>
          <a:lstStyle/>
          <a:p>
            <a:pPr marL="571500" indent="-342900">
              <a:buFont typeface="Wingdings" panose="05000000000000000000" pitchFamily="2" charset="2"/>
              <a:buChar char="Ø"/>
            </a:pPr>
            <a:endParaRPr lang="en-IN" sz="1800" b="1"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endParaRPr>
          </a:p>
          <a:p>
            <a:pPr marL="571500" indent="-342900">
              <a:buFont typeface="Wingdings" panose="05000000000000000000" pitchFamily="2" charset="2"/>
              <a:buChar char="Ø"/>
            </a:pPr>
            <a:r>
              <a:rPr lang="en-IN" sz="1800" b="1" dirty="0">
                <a:solidFill>
                  <a:srgbClr val="000000"/>
                </a:solidFill>
                <a:effectLst/>
                <a:latin typeface="+mn-lt"/>
                <a:ea typeface="Calibri" panose="020F0502020204030204" pitchFamily="34" charset="0"/>
                <a:cs typeface="Times New Roman" panose="02020603050405020304" pitchFamily="18" charset="0"/>
              </a:rPr>
              <a:t>Yes</a:t>
            </a:r>
            <a:r>
              <a:rPr lang="en-IN" sz="1800" dirty="0">
                <a:solidFill>
                  <a:srgbClr val="000000"/>
                </a:solidFill>
                <a:effectLst/>
                <a:latin typeface="+mn-lt"/>
                <a:ea typeface="Calibri" panose="020F0502020204030204" pitchFamily="34" charset="0"/>
                <a:cs typeface="Times New Roman" panose="02020603050405020304" pitchFamily="18" charset="0"/>
              </a:rPr>
              <a:t>, </a:t>
            </a:r>
            <a:r>
              <a:rPr lang="en-IN" sz="1800" b="1" dirty="0">
                <a:solidFill>
                  <a:srgbClr val="000000"/>
                </a:solidFill>
                <a:effectLst/>
                <a:latin typeface="+mn-lt"/>
                <a:ea typeface="Calibri" panose="020F0502020204030204" pitchFamily="34" charset="0"/>
                <a:cs typeface="Times New Roman" panose="02020603050405020304" pitchFamily="18" charset="0"/>
              </a:rPr>
              <a:t>twitter does have an effect on the stock market</a:t>
            </a:r>
            <a:r>
              <a:rPr lang="en-IN" sz="1800" dirty="0">
                <a:solidFill>
                  <a:srgbClr val="000000"/>
                </a:solidFill>
                <a:effectLst/>
                <a:latin typeface="+mn-lt"/>
                <a:ea typeface="Calibri" panose="020F0502020204030204" pitchFamily="34" charset="0"/>
                <a:cs typeface="Times New Roman" panose="02020603050405020304" pitchFamily="18" charset="0"/>
              </a:rPr>
              <a:t> but it is not </a:t>
            </a:r>
            <a:r>
              <a:rPr lang="en-IN" sz="1800" dirty="0" err="1">
                <a:solidFill>
                  <a:srgbClr val="000000"/>
                </a:solidFill>
                <a:effectLst/>
                <a:latin typeface="+mn-lt"/>
                <a:ea typeface="Calibri" panose="020F0502020204030204" pitchFamily="34" charset="0"/>
                <a:cs typeface="Times New Roman" panose="02020603050405020304" pitchFamily="18" charset="0"/>
              </a:rPr>
              <a:t>nessecary</a:t>
            </a:r>
            <a:r>
              <a:rPr lang="en-IN" sz="1800" dirty="0">
                <a:solidFill>
                  <a:srgbClr val="000000"/>
                </a:solidFill>
                <a:effectLst/>
                <a:latin typeface="+mn-lt"/>
                <a:ea typeface="Calibri" panose="020F0502020204030204" pitchFamily="34" charset="0"/>
                <a:cs typeface="Times New Roman" panose="02020603050405020304" pitchFamily="18" charset="0"/>
              </a:rPr>
              <a:t> that if your tweet does go viral it will raise or lower stock prices.</a:t>
            </a:r>
          </a:p>
          <a:p>
            <a:pPr marL="571500" indent="-342900">
              <a:buFont typeface="Wingdings" panose="05000000000000000000" pitchFamily="2" charset="2"/>
              <a:buChar char="Ø"/>
            </a:pPr>
            <a:r>
              <a:rPr lang="en-US" sz="1800" b="0" i="0" dirty="0">
                <a:solidFill>
                  <a:srgbClr val="000000"/>
                </a:solidFill>
                <a:effectLst/>
                <a:latin typeface="+mn-lt"/>
              </a:rPr>
              <a:t>Out of 10 of the most popular tweets only 4 (40%) had an effect on the stock market.</a:t>
            </a:r>
          </a:p>
        </p:txBody>
      </p:sp>
      <p:sp>
        <p:nvSpPr>
          <p:cNvPr id="4" name="Slide Number Placeholder 3">
            <a:extLst>
              <a:ext uri="{FF2B5EF4-FFF2-40B4-BE49-F238E27FC236}">
                <a16:creationId xmlns:a16="http://schemas.microsoft.com/office/drawing/2014/main" id="{818B1143-3737-2E65-590E-7E0B61060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40727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C140-BF36-1D88-B3BE-1FCAC1D07985}"/>
              </a:ext>
            </a:extLst>
          </p:cNvPr>
          <p:cNvSpPr>
            <a:spLocks noGrp="1"/>
          </p:cNvSpPr>
          <p:nvPr>
            <p:ph type="title"/>
          </p:nvPr>
        </p:nvSpPr>
        <p:spPr/>
        <p:txBody>
          <a:bodyPr/>
          <a:lstStyle/>
          <a:p>
            <a:r>
              <a:rPr lang="en-US" dirty="0"/>
              <a:t>Calculating Volatility</a:t>
            </a:r>
          </a:p>
        </p:txBody>
      </p:sp>
      <p:sp>
        <p:nvSpPr>
          <p:cNvPr id="3" name="Text Placeholder 2">
            <a:extLst>
              <a:ext uri="{FF2B5EF4-FFF2-40B4-BE49-F238E27FC236}">
                <a16:creationId xmlns:a16="http://schemas.microsoft.com/office/drawing/2014/main" id="{0B7A7843-5BEB-7DDC-F206-1EF141642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EDB29C-C5FD-1F54-8400-82C09795A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descr="Graphical user interface, application, Word&#10;&#10;Description automatically generated">
            <a:extLst>
              <a:ext uri="{FF2B5EF4-FFF2-40B4-BE49-F238E27FC236}">
                <a16:creationId xmlns:a16="http://schemas.microsoft.com/office/drawing/2014/main" id="{0E372659-7764-04C0-73C5-D448B27FBA2E}"/>
              </a:ext>
            </a:extLst>
          </p:cNvPr>
          <p:cNvPicPr>
            <a:picLocks noChangeAspect="1"/>
          </p:cNvPicPr>
          <p:nvPr/>
        </p:nvPicPr>
        <p:blipFill>
          <a:blip r:embed="rId2"/>
          <a:stretch>
            <a:fillRect/>
          </a:stretch>
        </p:blipFill>
        <p:spPr>
          <a:xfrm>
            <a:off x="838200" y="1441049"/>
            <a:ext cx="9413171" cy="1660917"/>
          </a:xfrm>
          <a:prstGeom prst="rect">
            <a:avLst/>
          </a:prstGeom>
        </p:spPr>
      </p:pic>
      <p:pic>
        <p:nvPicPr>
          <p:cNvPr id="8" name="Picture 7" descr="Table&#10;&#10;Description automatically generated">
            <a:extLst>
              <a:ext uri="{FF2B5EF4-FFF2-40B4-BE49-F238E27FC236}">
                <a16:creationId xmlns:a16="http://schemas.microsoft.com/office/drawing/2014/main" id="{DC5ACFCB-E53B-50B3-3B6D-77279378F408}"/>
              </a:ext>
            </a:extLst>
          </p:cNvPr>
          <p:cNvPicPr>
            <a:picLocks noChangeAspect="1"/>
          </p:cNvPicPr>
          <p:nvPr/>
        </p:nvPicPr>
        <p:blipFill>
          <a:blip r:embed="rId3"/>
          <a:stretch>
            <a:fillRect/>
          </a:stretch>
        </p:blipFill>
        <p:spPr>
          <a:xfrm>
            <a:off x="838200" y="3089892"/>
            <a:ext cx="4591691" cy="2333951"/>
          </a:xfrm>
          <a:prstGeom prst="rect">
            <a:avLst/>
          </a:prstGeom>
        </p:spPr>
      </p:pic>
    </p:spTree>
    <p:extLst>
      <p:ext uri="{BB962C8B-B14F-4D97-AF65-F5344CB8AC3E}">
        <p14:creationId xmlns:p14="http://schemas.microsoft.com/office/powerpoint/2010/main" val="2885392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123c2d89eb2_0_77"/>
          <p:cNvSpPr txBox="1">
            <a:spLocks noGrp="1"/>
          </p:cNvSpPr>
          <p:nvPr>
            <p:ph type="title"/>
          </p:nvPr>
        </p:nvSpPr>
        <p:spPr>
          <a:xfrm>
            <a:off x="838200" y="247914"/>
            <a:ext cx="10515600" cy="115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300"/>
              <a:buFont typeface="Arial"/>
              <a:buNone/>
            </a:pPr>
            <a:r>
              <a:rPr lang="en-US" dirty="0"/>
              <a:t>Objective</a:t>
            </a:r>
            <a:endParaRPr dirty="0"/>
          </a:p>
        </p:txBody>
      </p:sp>
      <p:sp>
        <p:nvSpPr>
          <p:cNvPr id="83" name="Google Shape;83;g123c2d89eb2_0_77"/>
          <p:cNvSpPr txBox="1">
            <a:spLocks noGrp="1"/>
          </p:cNvSpPr>
          <p:nvPr>
            <p:ph type="sldNum" idx="12"/>
          </p:nvPr>
        </p:nvSpPr>
        <p:spPr>
          <a:xfrm>
            <a:off x="11353800" y="6461729"/>
            <a:ext cx="356700" cy="19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 name="TextBox 2">
            <a:extLst>
              <a:ext uri="{FF2B5EF4-FFF2-40B4-BE49-F238E27FC236}">
                <a16:creationId xmlns:a16="http://schemas.microsoft.com/office/drawing/2014/main" id="{75081DC8-B350-EE07-6AFB-E5E6A837929D}"/>
              </a:ext>
            </a:extLst>
          </p:cNvPr>
          <p:cNvSpPr txBox="1"/>
          <p:nvPr/>
        </p:nvSpPr>
        <p:spPr>
          <a:xfrm>
            <a:off x="774700" y="1288353"/>
            <a:ext cx="8320087" cy="2520626"/>
          </a:xfrm>
          <a:prstGeom prst="rect">
            <a:avLst/>
          </a:prstGeom>
          <a:noFill/>
        </p:spPr>
        <p:txBody>
          <a:bodyPr wrap="square">
            <a:spAutoFit/>
          </a:bodyPr>
          <a:lstStyle/>
          <a:p>
            <a:pPr marL="342900" lvl="0" indent="-342900">
              <a:buFont typeface="Wingdings" panose="05000000000000000000" pitchFamily="2" charset="2"/>
              <a:buChar char="Ø"/>
            </a:pPr>
            <a:r>
              <a:rPr lang="en-IN" sz="2000" dirty="0">
                <a:solidFill>
                  <a:schemeClr val="tx1"/>
                </a:solidFill>
              </a:rPr>
              <a:t>Top 10 Companies with highest rate of change in its stock price within company’s lifetime.</a:t>
            </a:r>
            <a:endParaRPr lang="en-US" sz="2000" dirty="0">
              <a:solidFill>
                <a:schemeClr val="tx1"/>
              </a:solidFill>
            </a:endParaRPr>
          </a:p>
          <a:p>
            <a:pPr marL="285750" indent="-285750">
              <a:lnSpc>
                <a:spcPct val="120000"/>
              </a:lnSpc>
              <a:buFont typeface="Wingdings" panose="05000000000000000000" pitchFamily="2" charset="2"/>
              <a:buChar char="Ø"/>
            </a:pPr>
            <a:r>
              <a:rPr lang="en-US" sz="2000" dirty="0">
                <a:solidFill>
                  <a:schemeClr val="tx1"/>
                </a:solidFill>
              </a:rPr>
              <a:t> By monitoring alignment between major geo-political events like covid outbreak and Ukraine-Russia war and stock prices we will establish intensity of various events.</a:t>
            </a:r>
          </a:p>
          <a:p>
            <a:pPr marL="285750" indent="-285750">
              <a:lnSpc>
                <a:spcPct val="120000"/>
              </a:lnSpc>
              <a:buFont typeface="Wingdings" panose="05000000000000000000" pitchFamily="2" charset="2"/>
              <a:buChar char="Ø"/>
            </a:pPr>
            <a:r>
              <a:rPr lang="en-US" sz="2000" dirty="0">
                <a:solidFill>
                  <a:schemeClr val="tx1"/>
                </a:solidFill>
              </a:rPr>
              <a:t> By merging our primary dataset with twitter data, we will define a correlation between trending companies and their share prices</a:t>
            </a:r>
            <a:endParaRPr lang="en-IN" sz="20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C140-BF36-1D88-B3BE-1FCAC1D07985}"/>
              </a:ext>
            </a:extLst>
          </p:cNvPr>
          <p:cNvSpPr>
            <a:spLocks noGrp="1"/>
          </p:cNvSpPr>
          <p:nvPr>
            <p:ph type="title"/>
          </p:nvPr>
        </p:nvSpPr>
        <p:spPr/>
        <p:txBody>
          <a:bodyPr/>
          <a:lstStyle/>
          <a:p>
            <a:r>
              <a:rPr lang="en-US" dirty="0"/>
              <a:t>Calculating Market Drop</a:t>
            </a:r>
          </a:p>
        </p:txBody>
      </p:sp>
      <p:sp>
        <p:nvSpPr>
          <p:cNvPr id="3" name="Text Placeholder 2">
            <a:extLst>
              <a:ext uri="{FF2B5EF4-FFF2-40B4-BE49-F238E27FC236}">
                <a16:creationId xmlns:a16="http://schemas.microsoft.com/office/drawing/2014/main" id="{0B7A7843-5BEB-7DDC-F206-1EF141642C9B}"/>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3EDB29C-C5FD-1F54-8400-82C09795A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 name="Picture 6" descr="Graphical user interface, text, application, Word&#10;&#10;Description automatically generated">
            <a:extLst>
              <a:ext uri="{FF2B5EF4-FFF2-40B4-BE49-F238E27FC236}">
                <a16:creationId xmlns:a16="http://schemas.microsoft.com/office/drawing/2014/main" id="{EFAFF298-B898-9819-9FB7-6C3A6357D0FF}"/>
              </a:ext>
            </a:extLst>
          </p:cNvPr>
          <p:cNvPicPr>
            <a:picLocks noChangeAspect="1"/>
          </p:cNvPicPr>
          <p:nvPr/>
        </p:nvPicPr>
        <p:blipFill>
          <a:blip r:embed="rId2"/>
          <a:stretch>
            <a:fillRect/>
          </a:stretch>
        </p:blipFill>
        <p:spPr>
          <a:xfrm>
            <a:off x="838200" y="3692739"/>
            <a:ext cx="10010966" cy="1336543"/>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5066CB72-2D5C-8C9C-DA20-D6AC2E272E03}"/>
              </a:ext>
            </a:extLst>
          </p:cNvPr>
          <p:cNvPicPr>
            <a:picLocks noChangeAspect="1"/>
          </p:cNvPicPr>
          <p:nvPr/>
        </p:nvPicPr>
        <p:blipFill>
          <a:blip r:embed="rId3"/>
          <a:stretch>
            <a:fillRect/>
          </a:stretch>
        </p:blipFill>
        <p:spPr>
          <a:xfrm>
            <a:off x="838200" y="4743674"/>
            <a:ext cx="2702687" cy="1069814"/>
          </a:xfrm>
          <a:prstGeom prst="rect">
            <a:avLst/>
          </a:prstGeom>
        </p:spPr>
      </p:pic>
      <p:pic>
        <p:nvPicPr>
          <p:cNvPr id="12" name="Picture 11" descr="Graphical user interface, text, application, Word&#10;&#10;Description automatically generated">
            <a:extLst>
              <a:ext uri="{FF2B5EF4-FFF2-40B4-BE49-F238E27FC236}">
                <a16:creationId xmlns:a16="http://schemas.microsoft.com/office/drawing/2014/main" id="{EA48C919-150D-94BB-AE16-B5281670443C}"/>
              </a:ext>
            </a:extLst>
          </p:cNvPr>
          <p:cNvPicPr>
            <a:picLocks noChangeAspect="1"/>
          </p:cNvPicPr>
          <p:nvPr/>
        </p:nvPicPr>
        <p:blipFill>
          <a:blip r:embed="rId4"/>
          <a:stretch>
            <a:fillRect/>
          </a:stretch>
        </p:blipFill>
        <p:spPr>
          <a:xfrm>
            <a:off x="838200" y="1072801"/>
            <a:ext cx="10143040" cy="1650352"/>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2DF1F04B-BC8D-2074-96F8-5F3252770310}"/>
              </a:ext>
            </a:extLst>
          </p:cNvPr>
          <p:cNvPicPr>
            <a:picLocks noChangeAspect="1"/>
          </p:cNvPicPr>
          <p:nvPr/>
        </p:nvPicPr>
        <p:blipFill>
          <a:blip r:embed="rId5"/>
          <a:stretch>
            <a:fillRect/>
          </a:stretch>
        </p:blipFill>
        <p:spPr>
          <a:xfrm>
            <a:off x="838199" y="2638377"/>
            <a:ext cx="2681303" cy="1069813"/>
          </a:xfrm>
          <a:prstGeom prst="rect">
            <a:avLst/>
          </a:prstGeom>
        </p:spPr>
      </p:pic>
    </p:spTree>
    <p:extLst>
      <p:ext uri="{BB962C8B-B14F-4D97-AF65-F5344CB8AC3E}">
        <p14:creationId xmlns:p14="http://schemas.microsoft.com/office/powerpoint/2010/main" val="340852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C140-BF36-1D88-B3BE-1FCAC1D07985}"/>
              </a:ext>
            </a:extLst>
          </p:cNvPr>
          <p:cNvSpPr>
            <a:spLocks noGrp="1"/>
          </p:cNvSpPr>
          <p:nvPr>
            <p:ph type="title"/>
          </p:nvPr>
        </p:nvSpPr>
        <p:spPr/>
        <p:txBody>
          <a:bodyPr/>
          <a:lstStyle/>
          <a:p>
            <a:r>
              <a:rPr lang="en-US" dirty="0"/>
              <a:t>Joining Tweets sentiment table and NASDAQ table</a:t>
            </a:r>
          </a:p>
        </p:txBody>
      </p:sp>
      <p:sp>
        <p:nvSpPr>
          <p:cNvPr id="3" name="Text Placeholder 2">
            <a:extLst>
              <a:ext uri="{FF2B5EF4-FFF2-40B4-BE49-F238E27FC236}">
                <a16:creationId xmlns:a16="http://schemas.microsoft.com/office/drawing/2014/main" id="{0B7A7843-5BEB-7DDC-F206-1EF141642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EDB29C-C5FD-1F54-8400-82C09795AD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7" name="Picture 6" descr="Graphical user interface, application&#10;&#10;Description automatically generated">
            <a:extLst>
              <a:ext uri="{FF2B5EF4-FFF2-40B4-BE49-F238E27FC236}">
                <a16:creationId xmlns:a16="http://schemas.microsoft.com/office/drawing/2014/main" id="{1C2C08BE-0818-1A80-9E7F-4E963D9B374D}"/>
              </a:ext>
            </a:extLst>
          </p:cNvPr>
          <p:cNvPicPr>
            <a:picLocks noChangeAspect="1"/>
          </p:cNvPicPr>
          <p:nvPr/>
        </p:nvPicPr>
        <p:blipFill>
          <a:blip r:embed="rId2"/>
          <a:stretch>
            <a:fillRect/>
          </a:stretch>
        </p:blipFill>
        <p:spPr>
          <a:xfrm>
            <a:off x="838200" y="1530992"/>
            <a:ext cx="9557615" cy="2072735"/>
          </a:xfrm>
          <a:prstGeom prst="rect">
            <a:avLst/>
          </a:prstGeom>
        </p:spPr>
      </p:pic>
      <p:pic>
        <p:nvPicPr>
          <p:cNvPr id="10" name="Picture 9" descr="Table&#10;&#10;Description automatically generated">
            <a:extLst>
              <a:ext uri="{FF2B5EF4-FFF2-40B4-BE49-F238E27FC236}">
                <a16:creationId xmlns:a16="http://schemas.microsoft.com/office/drawing/2014/main" id="{BC4526B9-6079-3F4C-800B-9681011974AC}"/>
              </a:ext>
            </a:extLst>
          </p:cNvPr>
          <p:cNvPicPr>
            <a:picLocks noChangeAspect="1"/>
          </p:cNvPicPr>
          <p:nvPr/>
        </p:nvPicPr>
        <p:blipFill>
          <a:blip r:embed="rId3"/>
          <a:stretch>
            <a:fillRect/>
          </a:stretch>
        </p:blipFill>
        <p:spPr>
          <a:xfrm>
            <a:off x="838200" y="3055829"/>
            <a:ext cx="7916380" cy="2934109"/>
          </a:xfrm>
          <a:prstGeom prst="rect">
            <a:avLst/>
          </a:prstGeom>
        </p:spPr>
      </p:pic>
    </p:spTree>
    <p:extLst>
      <p:ext uri="{BB962C8B-B14F-4D97-AF65-F5344CB8AC3E}">
        <p14:creationId xmlns:p14="http://schemas.microsoft.com/office/powerpoint/2010/main" val="4108590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D4AE-0A86-7E4C-516D-9B847356B694}"/>
              </a:ext>
            </a:extLst>
          </p:cNvPr>
          <p:cNvSpPr>
            <a:spLocks noGrp="1"/>
          </p:cNvSpPr>
          <p:nvPr>
            <p:ph type="title"/>
          </p:nvPr>
        </p:nvSpPr>
        <p:spPr/>
        <p:txBody>
          <a:bodyPr/>
          <a:lstStyle/>
          <a:p>
            <a:r>
              <a:rPr lang="en-IN" dirty="0"/>
              <a:t>Case -1 </a:t>
            </a:r>
          </a:p>
        </p:txBody>
      </p:sp>
      <p:sp>
        <p:nvSpPr>
          <p:cNvPr id="3" name="Text Placeholder 2">
            <a:extLst>
              <a:ext uri="{FF2B5EF4-FFF2-40B4-BE49-F238E27FC236}">
                <a16:creationId xmlns:a16="http://schemas.microsoft.com/office/drawing/2014/main" id="{C3286CC6-A19C-E535-5AA1-4D8DAA52A503}"/>
              </a:ext>
            </a:extLst>
          </p:cNvPr>
          <p:cNvSpPr>
            <a:spLocks noGrp="1"/>
          </p:cNvSpPr>
          <p:nvPr>
            <p:ph type="body" idx="1"/>
          </p:nvPr>
        </p:nvSpPr>
        <p:spPr>
          <a:xfrm>
            <a:off x="72276" y="1823529"/>
            <a:ext cx="5543777" cy="973267"/>
          </a:xfrm>
        </p:spPr>
        <p:txBody>
          <a:bodyPr>
            <a:normAutofit lnSpcReduction="10000"/>
          </a:bodyPr>
          <a:lstStyle/>
          <a:p>
            <a:pPr marL="571500" indent="-342900">
              <a:buFont typeface="Wingdings" panose="05000000000000000000" pitchFamily="2" charset="2"/>
              <a:buChar char="Ø"/>
            </a:pPr>
            <a:r>
              <a:rPr lang="en-US" dirty="0"/>
              <a:t>Top 10 companies with highest rate of change in its stock price within companies lifetime.</a:t>
            </a:r>
          </a:p>
          <a:p>
            <a:pPr marL="571500" indent="-342900">
              <a:buFont typeface="Wingdings" panose="05000000000000000000" pitchFamily="2" charset="2"/>
              <a:buChar char="Ø"/>
            </a:pPr>
            <a:endParaRPr lang="en-US" dirty="0"/>
          </a:p>
          <a:p>
            <a:pPr marL="228600" indent="0"/>
            <a:endParaRPr lang="en-US" dirty="0"/>
          </a:p>
          <a:p>
            <a:endParaRPr lang="en-IN" dirty="0"/>
          </a:p>
        </p:txBody>
      </p:sp>
      <p:sp>
        <p:nvSpPr>
          <p:cNvPr id="4" name="Slide Number Placeholder 3">
            <a:extLst>
              <a:ext uri="{FF2B5EF4-FFF2-40B4-BE49-F238E27FC236}">
                <a16:creationId xmlns:a16="http://schemas.microsoft.com/office/drawing/2014/main" id="{79DF814A-CCD2-5816-72EA-41BF8ADD8D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1026" name="Picture 25" descr="Text&#10;&#10;Description automatically generated">
            <a:extLst>
              <a:ext uri="{FF2B5EF4-FFF2-40B4-BE49-F238E27FC236}">
                <a16:creationId xmlns:a16="http://schemas.microsoft.com/office/drawing/2014/main" id="{58D5500C-9CED-77A5-A843-105BE8A0C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 y="3942650"/>
            <a:ext cx="11595100" cy="1939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E2A1EB55-56A3-B1C3-2DA9-1B1CD9B43A09}"/>
              </a:ext>
            </a:extLst>
          </p:cNvPr>
          <p:cNvSpPr>
            <a:spLocks noChangeArrowheads="1"/>
          </p:cNvSpPr>
          <p:nvPr/>
        </p:nvSpPr>
        <p:spPr bwMode="auto">
          <a:xfrm>
            <a:off x="889000" y="2701925"/>
            <a:ext cx="498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30" name="Picture 6" descr="The stock market and the economy: Insights from the COVID-19 crisis | CEPR">
            <a:extLst>
              <a:ext uri="{FF2B5EF4-FFF2-40B4-BE49-F238E27FC236}">
                <a16:creationId xmlns:a16="http://schemas.microsoft.com/office/drawing/2014/main" id="{AE962DAC-D17F-97F5-8690-00A763E70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053" y="-3625"/>
            <a:ext cx="6095887" cy="367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621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EC3CB8-D836-947F-FFBC-F13C43C2A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24" descr="Text&#10;&#10;Description automatically generated">
            <a:extLst>
              <a:ext uri="{FF2B5EF4-FFF2-40B4-BE49-F238E27FC236}">
                <a16:creationId xmlns:a16="http://schemas.microsoft.com/office/drawing/2014/main" id="{E5FAFAF3-243E-6F4A-4867-F176F7CE0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843" y="306008"/>
            <a:ext cx="6735243" cy="55898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inancial Markets: Russia-Ukraine war: 6 charts to know what's happening in  financial markets - The Economic Times">
            <a:extLst>
              <a:ext uri="{FF2B5EF4-FFF2-40B4-BE49-F238E27FC236}">
                <a16:creationId xmlns:a16="http://schemas.microsoft.com/office/drawing/2014/main" id="{3CF09BCC-C310-46F0-CE08-DAA85795A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04" y="355031"/>
            <a:ext cx="4935016" cy="5083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023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6C94-8966-F9AF-DE06-34A0F2E2D6C1}"/>
              </a:ext>
            </a:extLst>
          </p:cNvPr>
          <p:cNvSpPr>
            <a:spLocks noGrp="1"/>
          </p:cNvSpPr>
          <p:nvPr>
            <p:ph type="title"/>
          </p:nvPr>
        </p:nvSpPr>
        <p:spPr>
          <a:xfrm>
            <a:off x="838200" y="247915"/>
            <a:ext cx="10515600" cy="622036"/>
          </a:xfrm>
        </p:spPr>
        <p:txBody>
          <a:bodyPr>
            <a:normAutofit/>
          </a:bodyPr>
          <a:lstStyle/>
          <a:p>
            <a:r>
              <a:rPr lang="en-IN" sz="2000" b="1" dirty="0"/>
              <a:t>Case-2</a:t>
            </a:r>
          </a:p>
        </p:txBody>
      </p:sp>
      <p:sp>
        <p:nvSpPr>
          <p:cNvPr id="3" name="Text Placeholder 2">
            <a:extLst>
              <a:ext uri="{FF2B5EF4-FFF2-40B4-BE49-F238E27FC236}">
                <a16:creationId xmlns:a16="http://schemas.microsoft.com/office/drawing/2014/main" id="{89B29D49-F977-E0AE-40A8-98C082A0DDD6}"/>
              </a:ext>
            </a:extLst>
          </p:cNvPr>
          <p:cNvSpPr>
            <a:spLocks noGrp="1"/>
          </p:cNvSpPr>
          <p:nvPr>
            <p:ph type="body" idx="1"/>
          </p:nvPr>
        </p:nvSpPr>
        <p:spPr>
          <a:xfrm>
            <a:off x="793750" y="869951"/>
            <a:ext cx="10515600" cy="835965"/>
          </a:xfrm>
        </p:spPr>
        <p:txBody>
          <a:bodyPr>
            <a:normAutofit fontScale="25000" lnSpcReduction="20000"/>
          </a:bodyPr>
          <a:lstStyle/>
          <a:p>
            <a:pPr marL="342900" lvl="0" indent="-342900">
              <a:lnSpc>
                <a:spcPct val="107000"/>
              </a:lnSpc>
              <a:buFont typeface="+mj-lt"/>
              <a:buAutoNum type="arabicParenR"/>
            </a:pPr>
            <a:r>
              <a:rPr lang="en-IN" sz="8000" dirty="0">
                <a:effectLst/>
                <a:latin typeface="Calibri" panose="020F0502020204030204" pitchFamily="34" charset="0"/>
                <a:ea typeface="Calibri" panose="020F0502020204030204" pitchFamily="34" charset="0"/>
                <a:cs typeface="Times New Roman" panose="02020603050405020304" pitchFamily="18" charset="0"/>
              </a:rPr>
              <a:t>By monitoring alignment between major geo-political events like covid outbreak and Ukraine-Russia war and stock prices we will establish intensity of various events.</a:t>
            </a:r>
          </a:p>
          <a:p>
            <a:pPr marL="342900" lvl="0" indent="-342900">
              <a:lnSpc>
                <a:spcPct val="107000"/>
              </a:lnSpc>
              <a:spcAft>
                <a:spcPts val="800"/>
              </a:spcAft>
              <a:buFont typeface="Symbol" panose="05050102010706020507" pitchFamily="18" charset="2"/>
              <a:buChar char=""/>
            </a:pPr>
            <a:r>
              <a:rPr lang="en-IN" sz="8000" dirty="0">
                <a:effectLst/>
                <a:latin typeface="Calibri" panose="020F0502020204030204" pitchFamily="34" charset="0"/>
                <a:ea typeface="Calibri" panose="020F0502020204030204" pitchFamily="34" charset="0"/>
                <a:cs typeface="Times New Roman" panose="02020603050405020304" pitchFamily="18" charset="0"/>
              </a:rPr>
              <a:t>Effect of war and covid on stock market</a:t>
            </a:r>
          </a:p>
          <a:p>
            <a:endParaRPr lang="en-IN" dirty="0"/>
          </a:p>
        </p:txBody>
      </p:sp>
      <p:sp>
        <p:nvSpPr>
          <p:cNvPr id="4" name="Slide Number Placeholder 3">
            <a:extLst>
              <a:ext uri="{FF2B5EF4-FFF2-40B4-BE49-F238E27FC236}">
                <a16:creationId xmlns:a16="http://schemas.microsoft.com/office/drawing/2014/main" id="{F935032B-15ED-2CEA-1048-9EFD2405B5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3074" name="Picture 31">
            <a:extLst>
              <a:ext uri="{FF2B5EF4-FFF2-40B4-BE49-F238E27FC236}">
                <a16:creationId xmlns:a16="http://schemas.microsoft.com/office/drawing/2014/main" id="{5D9B8997-FBEB-A6DB-532F-232DDFE7D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 y="1920986"/>
            <a:ext cx="11201400" cy="776289"/>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0" descr="Text&#10;&#10;Description automatically generated">
            <a:extLst>
              <a:ext uri="{FF2B5EF4-FFF2-40B4-BE49-F238E27FC236}">
                <a16:creationId xmlns:a16="http://schemas.microsoft.com/office/drawing/2014/main" id="{91C5EE67-E397-F273-1E28-6ABCB91B8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242" y="2743150"/>
            <a:ext cx="11201400" cy="34242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941DA23-28EA-39A8-0A47-8D3E02CC59D2}"/>
              </a:ext>
            </a:extLst>
          </p:cNvPr>
          <p:cNvSpPr>
            <a:spLocks noChangeArrowheads="1"/>
          </p:cNvSpPr>
          <p:nvPr/>
        </p:nvSpPr>
        <p:spPr bwMode="auto">
          <a:xfrm>
            <a:off x="-1324533" y="1834504"/>
            <a:ext cx="238367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616806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46698E-4D20-CCF5-F066-8B4ECCD25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5122" name="Picture 29">
            <a:extLst>
              <a:ext uri="{FF2B5EF4-FFF2-40B4-BE49-F238E27FC236}">
                <a16:creationId xmlns:a16="http://schemas.microsoft.com/office/drawing/2014/main" id="{546BE523-3C86-EFA4-09F3-01CD23A4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00" y="628650"/>
            <a:ext cx="11639549" cy="7477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28" descr="Text&#10;&#10;Description automatically generated">
            <a:extLst>
              <a:ext uri="{FF2B5EF4-FFF2-40B4-BE49-F238E27FC236}">
                <a16:creationId xmlns:a16="http://schemas.microsoft.com/office/drawing/2014/main" id="{7D98254A-EACD-AACE-299C-8F28BF60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376363"/>
            <a:ext cx="11785600" cy="47196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41E1F680-48A0-1B83-E513-DF969A9026F2}"/>
              </a:ext>
            </a:extLst>
          </p:cNvPr>
          <p:cNvSpPr>
            <a:spLocks noChangeArrowheads="1"/>
          </p:cNvSpPr>
          <p:nvPr/>
        </p:nvSpPr>
        <p:spPr bwMode="auto">
          <a:xfrm>
            <a:off x="177800" y="26451"/>
            <a:ext cx="1433829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 Maximum closing price before war and covid</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B0218A0E-D321-58D2-2ADC-B8561F1FD135}"/>
              </a:ext>
            </a:extLst>
          </p:cNvPr>
          <p:cNvSpPr>
            <a:spLocks noChangeArrowheads="1"/>
          </p:cNvSpPr>
          <p:nvPr/>
        </p:nvSpPr>
        <p:spPr bwMode="auto">
          <a:xfrm>
            <a:off x="1922287" y="4838700"/>
            <a:ext cx="13266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174424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B42B7E-0E05-4C6A-F187-A97265C21B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6" name="TextBox 5">
            <a:extLst>
              <a:ext uri="{FF2B5EF4-FFF2-40B4-BE49-F238E27FC236}">
                <a16:creationId xmlns:a16="http://schemas.microsoft.com/office/drawing/2014/main" id="{44A7B740-F40A-05D0-A733-1F03D211A4CF}"/>
              </a:ext>
            </a:extLst>
          </p:cNvPr>
          <p:cNvSpPr txBox="1"/>
          <p:nvPr/>
        </p:nvSpPr>
        <p:spPr>
          <a:xfrm>
            <a:off x="474662" y="148475"/>
            <a:ext cx="11237277" cy="40703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Ø"/>
            </a:pPr>
            <a:r>
              <a:rPr lang="en-IN" sz="2000" dirty="0" err="1">
                <a:effectLst/>
                <a:latin typeface="Calibri" panose="020F0502020204030204" pitchFamily="34" charset="0"/>
                <a:ea typeface="Calibri" panose="020F0502020204030204" pitchFamily="34" charset="0"/>
                <a:cs typeface="Times New Roman" panose="02020603050405020304" pitchFamily="18" charset="0"/>
              </a:rPr>
              <a:t>Avg</a:t>
            </a:r>
            <a:r>
              <a:rPr lang="en-IN" sz="2000" dirty="0">
                <a:effectLst/>
                <a:latin typeface="Calibri" panose="020F0502020204030204" pitchFamily="34" charset="0"/>
                <a:ea typeface="Calibri" panose="020F0502020204030204" pitchFamily="34" charset="0"/>
                <a:cs typeface="Times New Roman" panose="02020603050405020304" pitchFamily="18" charset="0"/>
              </a:rPr>
              <a:t> Maximum closing price after war and covid</a:t>
            </a:r>
          </a:p>
        </p:txBody>
      </p:sp>
      <p:pic>
        <p:nvPicPr>
          <p:cNvPr id="6146" name="Picture 27">
            <a:extLst>
              <a:ext uri="{FF2B5EF4-FFF2-40B4-BE49-F238E27FC236}">
                <a16:creationId xmlns:a16="http://schemas.microsoft.com/office/drawing/2014/main" id="{12B6361A-D1FB-85CE-890F-2DBB191FD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1"/>
            <a:ext cx="12192000" cy="778411"/>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26" descr="Text&#10;&#10;Description automatically generated">
            <a:extLst>
              <a:ext uri="{FF2B5EF4-FFF2-40B4-BE49-F238E27FC236}">
                <a16:creationId xmlns:a16="http://schemas.microsoft.com/office/drawing/2014/main" id="{A5348609-DDE5-4A50-054C-EC6744116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8" y="1547446"/>
            <a:ext cx="12192000" cy="4555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3EE3A24E-61F4-EEBC-3F8C-01B6D1E68C69}"/>
              </a:ext>
            </a:extLst>
          </p:cNvPr>
          <p:cNvSpPr>
            <a:spLocks noChangeArrowheads="1"/>
          </p:cNvSpPr>
          <p:nvPr/>
        </p:nvSpPr>
        <p:spPr bwMode="auto">
          <a:xfrm>
            <a:off x="-2986923" y="863600"/>
            <a:ext cx="2594473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739292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42CA1D-A94F-709E-A8FD-6593E917AE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7170" name="Picture 47">
            <a:extLst>
              <a:ext uri="{FF2B5EF4-FFF2-40B4-BE49-F238E27FC236}">
                <a16:creationId xmlns:a16="http://schemas.microsoft.com/office/drawing/2014/main" id="{7DD4F021-8989-8A88-4662-9B6376844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5" y="1619238"/>
            <a:ext cx="11718925" cy="762024"/>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48" descr="A picture containing text&#10;&#10;Description automatically generated">
            <a:extLst>
              <a:ext uri="{FF2B5EF4-FFF2-40B4-BE49-F238E27FC236}">
                <a16:creationId xmlns:a16="http://schemas.microsoft.com/office/drawing/2014/main" id="{E8C63A81-18C6-EF08-B383-50A5198E5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2461290"/>
            <a:ext cx="11718925" cy="35417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988DFB9-ECF1-D22E-88F1-84F423166D49}"/>
              </a:ext>
            </a:extLst>
          </p:cNvPr>
          <p:cNvSpPr>
            <a:spLocks noChangeArrowheads="1"/>
          </p:cNvSpPr>
          <p:nvPr/>
        </p:nvSpPr>
        <p:spPr bwMode="auto">
          <a:xfrm>
            <a:off x="220402" y="977483"/>
            <a:ext cx="1142365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 opening and closing price have relation between positive tweets?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0453D21A-491D-DED3-0C8C-B03E54252A1B}"/>
              </a:ext>
            </a:extLst>
          </p:cNvPr>
          <p:cNvSpPr>
            <a:spLocks noChangeArrowheads="1"/>
          </p:cNvSpPr>
          <p:nvPr/>
        </p:nvSpPr>
        <p:spPr bwMode="auto">
          <a:xfrm>
            <a:off x="2755900" y="1798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5">
            <a:extLst>
              <a:ext uri="{FF2B5EF4-FFF2-40B4-BE49-F238E27FC236}">
                <a16:creationId xmlns:a16="http://schemas.microsoft.com/office/drawing/2014/main" id="{9EB2E6B3-2834-DFE0-8674-C9099F823ECD}"/>
              </a:ext>
            </a:extLst>
          </p:cNvPr>
          <p:cNvSpPr>
            <a:spLocks noChangeArrowheads="1"/>
          </p:cNvSpPr>
          <p:nvPr/>
        </p:nvSpPr>
        <p:spPr bwMode="auto">
          <a:xfrm>
            <a:off x="2755900" y="5084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8EBE5940-852B-6247-4852-8963C559C9E6}"/>
              </a:ext>
            </a:extLst>
          </p:cNvPr>
          <p:cNvSpPr txBox="1"/>
          <p:nvPr/>
        </p:nvSpPr>
        <p:spPr>
          <a:xfrm>
            <a:off x="402609" y="539087"/>
            <a:ext cx="2866030" cy="400110"/>
          </a:xfrm>
          <a:prstGeom prst="rect">
            <a:avLst/>
          </a:prstGeom>
          <a:noFill/>
        </p:spPr>
        <p:txBody>
          <a:bodyPr wrap="square" rtlCol="0">
            <a:spAutoFit/>
          </a:bodyPr>
          <a:lstStyle/>
          <a:p>
            <a:r>
              <a:rPr lang="en-IN" sz="2000" b="1" dirty="0"/>
              <a:t>Case-3</a:t>
            </a:r>
          </a:p>
        </p:txBody>
      </p:sp>
    </p:spTree>
    <p:extLst>
      <p:ext uri="{BB962C8B-B14F-4D97-AF65-F5344CB8AC3E}">
        <p14:creationId xmlns:p14="http://schemas.microsoft.com/office/powerpoint/2010/main" val="181932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84133-3ED1-8892-9EAD-B974BF977490}"/>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5A39378F-0736-7020-6997-F50D5B251A6C}"/>
              </a:ext>
            </a:extLst>
          </p:cNvPr>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US" sz="1800" dirty="0">
                <a:effectLst/>
                <a:latin typeface="+mj-lt"/>
                <a:ea typeface="Calibri" panose="020F0502020204030204" pitchFamily="34" charset="0"/>
                <a:cs typeface="Times New Roman" panose="02020603050405020304" pitchFamily="18" charset="0"/>
              </a:rPr>
              <a:t>Volatility: The 3 most volatile companies surpass the next company on the list by a huge margin and they all belong to pharmaceutical and therapeutics industry:</a:t>
            </a:r>
          </a:p>
          <a:p>
            <a:pPr marL="800100" lvl="1">
              <a:lnSpc>
                <a:spcPct val="107000"/>
              </a:lnSpc>
              <a:spcBef>
                <a:spcPts val="0"/>
              </a:spcBef>
              <a:buFont typeface="+mj-lt"/>
              <a:buAutoNum type="alphaLcPeriod"/>
            </a:pPr>
            <a:r>
              <a:rPr lang="en-US" sz="1500" dirty="0">
                <a:effectLst/>
                <a:latin typeface="+mj-lt"/>
                <a:ea typeface="Calibri" panose="020F0502020204030204" pitchFamily="34" charset="0"/>
                <a:cs typeface="Times New Roman" panose="02020603050405020304" pitchFamily="18" charset="0"/>
              </a:rPr>
              <a:t>ABIO -arca Biopharma </a:t>
            </a:r>
          </a:p>
          <a:p>
            <a:pPr marL="800100" lvl="1">
              <a:lnSpc>
                <a:spcPct val="107000"/>
              </a:lnSpc>
              <a:spcBef>
                <a:spcPts val="0"/>
              </a:spcBef>
              <a:buFont typeface="+mj-lt"/>
              <a:buAutoNum type="alphaLcPeriod"/>
            </a:pPr>
            <a:r>
              <a:rPr lang="en-US" sz="1800" dirty="0">
                <a:effectLst/>
                <a:latin typeface="+mj-lt"/>
                <a:ea typeface="Calibri" panose="020F0502020204030204" pitchFamily="34" charset="0"/>
                <a:cs typeface="Times New Roman" panose="02020603050405020304" pitchFamily="18" charset="0"/>
              </a:rPr>
              <a:t>AEZS -</a:t>
            </a:r>
            <a:r>
              <a:rPr lang="en-US" sz="1800" dirty="0" err="1">
                <a:effectLst/>
                <a:latin typeface="+mj-lt"/>
                <a:ea typeface="Calibri" panose="020F0502020204030204" pitchFamily="34" charset="0"/>
                <a:cs typeface="Times New Roman" panose="02020603050405020304" pitchFamily="18" charset="0"/>
              </a:rPr>
              <a:t>Aeterna</a:t>
            </a:r>
            <a:r>
              <a:rPr lang="en-US" sz="1800" dirty="0">
                <a:effectLst/>
                <a:latin typeface="+mj-lt"/>
                <a:ea typeface="Calibri" panose="020F0502020204030204" pitchFamily="34" charset="0"/>
                <a:cs typeface="Times New Roman" panose="02020603050405020304" pitchFamily="18" charset="0"/>
              </a:rPr>
              <a:t> </a:t>
            </a:r>
            <a:r>
              <a:rPr lang="en-US" sz="1800" dirty="0" err="1">
                <a:effectLst/>
                <a:latin typeface="+mj-lt"/>
                <a:ea typeface="Calibri" panose="020F0502020204030204" pitchFamily="34" charset="0"/>
                <a:cs typeface="Times New Roman" panose="02020603050405020304" pitchFamily="18" charset="0"/>
              </a:rPr>
              <a:t>Zentaria</a:t>
            </a:r>
            <a:endParaRPr lang="en-US" dirty="0">
              <a:latin typeface="+mj-lt"/>
              <a:ea typeface="Calibri" panose="020F0502020204030204" pitchFamily="34" charset="0"/>
              <a:cs typeface="Times New Roman" panose="02020603050405020304" pitchFamily="18" charset="0"/>
            </a:endParaRPr>
          </a:p>
          <a:p>
            <a:pPr marL="800100" lvl="1">
              <a:lnSpc>
                <a:spcPct val="107000"/>
              </a:lnSpc>
              <a:spcBef>
                <a:spcPts val="0"/>
              </a:spcBef>
              <a:buFont typeface="+mj-lt"/>
              <a:buAutoNum type="alphaLcPeriod"/>
            </a:pPr>
            <a:r>
              <a:rPr lang="en-US" sz="1800" dirty="0">
                <a:effectLst/>
                <a:latin typeface="+mj-lt"/>
                <a:ea typeface="Calibri" panose="020F0502020204030204" pitchFamily="34" charset="0"/>
                <a:cs typeface="Times New Roman" panose="02020603050405020304" pitchFamily="18" charset="0"/>
              </a:rPr>
              <a:t>ADXS -</a:t>
            </a:r>
            <a:r>
              <a:rPr lang="en-US" sz="1800" dirty="0" err="1">
                <a:effectLst/>
                <a:latin typeface="+mj-lt"/>
                <a:ea typeface="Calibri" panose="020F0502020204030204" pitchFamily="34" charset="0"/>
                <a:cs typeface="Times New Roman" panose="02020603050405020304" pitchFamily="18" charset="0"/>
              </a:rPr>
              <a:t>Advaxis</a:t>
            </a:r>
            <a:r>
              <a:rPr lang="en-US" sz="1800" dirty="0">
                <a:effectLst/>
                <a:latin typeface="+mj-lt"/>
                <a:ea typeface="Calibri" panose="020F0502020204030204" pitchFamily="34" charset="0"/>
                <a:cs typeface="Times New Roman" panose="02020603050405020304" pitchFamily="18" charset="0"/>
              </a:rPr>
              <a:t> Inc.</a:t>
            </a:r>
            <a:endParaRPr lang="en-IN" dirty="0">
              <a:solidFill>
                <a:srgbClr val="000000"/>
              </a:solidFill>
              <a:latin typeface="+mj-lt"/>
              <a:ea typeface="Calibri" panose="020F0502020204030204" pitchFamily="34" charset="0"/>
              <a:cs typeface="Times New Roman" panose="02020603050405020304" pitchFamily="18" charset="0"/>
            </a:endParaRPr>
          </a:p>
          <a:p>
            <a:pPr marL="342900">
              <a:lnSpc>
                <a:spcPct val="107000"/>
              </a:lnSpc>
              <a:spcBef>
                <a:spcPts val="0"/>
              </a:spcBef>
              <a:buFont typeface="+mj-lt"/>
              <a:buAutoNum type="arabicPeriod"/>
            </a:pPr>
            <a:r>
              <a:rPr lang="en-US" b="0" i="0" dirty="0">
                <a:solidFill>
                  <a:srgbClr val="242424"/>
                </a:solidFill>
                <a:effectLst/>
                <a:latin typeface="+mj-lt"/>
              </a:rPr>
              <a:t>The market dropped by 37%  after covid while war only dropped the market by 10%</a:t>
            </a:r>
          </a:p>
          <a:p>
            <a:pPr marL="342900">
              <a:lnSpc>
                <a:spcPct val="107000"/>
              </a:lnSpc>
              <a:spcBef>
                <a:spcPts val="0"/>
              </a:spcBef>
              <a:buFont typeface="+mj-lt"/>
              <a:buAutoNum type="arabicPeriod"/>
            </a:pPr>
            <a:r>
              <a:rPr lang="en-US" sz="1800" dirty="0">
                <a:effectLst/>
                <a:latin typeface="+mj-lt"/>
                <a:ea typeface="Calibri" panose="020F0502020204030204" pitchFamily="34" charset="0"/>
                <a:cs typeface="Times New Roman" panose="02020603050405020304" pitchFamily="18" charset="0"/>
              </a:rPr>
              <a:t>There is not a clear way of telling if a viral tweet will affect the stock prices or not. 40-50% of tweets have a corresponding effect. That is positive tweet correspond to an increase in price and negative viral tweets have a negative impact on stock price. Further analysis can be done to find commonalities between the tweets that have a corresponding effect. </a:t>
            </a:r>
          </a:p>
          <a:p>
            <a:pPr marL="685800" indent="-457200">
              <a:buFont typeface="+mj-lt"/>
              <a:buAutoNum type="arabicPeriod"/>
            </a:pPr>
            <a:endParaRPr lang="en-IN" dirty="0"/>
          </a:p>
        </p:txBody>
      </p:sp>
      <p:sp>
        <p:nvSpPr>
          <p:cNvPr id="4" name="Slide Number Placeholder 3">
            <a:extLst>
              <a:ext uri="{FF2B5EF4-FFF2-40B4-BE49-F238E27FC236}">
                <a16:creationId xmlns:a16="http://schemas.microsoft.com/office/drawing/2014/main" id="{818B1143-3737-2E65-590E-7E0B610605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158284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g123c2d89eb2_0_84"/>
          <p:cNvSpPr txBox="1">
            <a:spLocks noGrp="1"/>
          </p:cNvSpPr>
          <p:nvPr>
            <p:ph type="sldNum" idx="12"/>
          </p:nvPr>
        </p:nvSpPr>
        <p:spPr>
          <a:xfrm>
            <a:off x="11353800" y="6461729"/>
            <a:ext cx="356700" cy="19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 name="Title 1">
            <a:extLst>
              <a:ext uri="{FF2B5EF4-FFF2-40B4-BE49-F238E27FC236}">
                <a16:creationId xmlns:a16="http://schemas.microsoft.com/office/drawing/2014/main" id="{FCD739DA-086C-67B6-E19E-F5D4D80EAE3A}"/>
              </a:ext>
            </a:extLst>
          </p:cNvPr>
          <p:cNvSpPr txBox="1">
            <a:spLocks/>
          </p:cNvSpPr>
          <p:nvPr/>
        </p:nvSpPr>
        <p:spPr>
          <a:xfrm>
            <a:off x="3124577" y="412228"/>
            <a:ext cx="5688013" cy="83148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u="sng" dirty="0"/>
              <a:t>System Architecture</a:t>
            </a:r>
          </a:p>
        </p:txBody>
      </p:sp>
      <p:pic>
        <p:nvPicPr>
          <p:cNvPr id="3" name="Picture 2" descr="How to Download Kaggle Datasets on Ubuntu | endtoend.ai">
            <a:extLst>
              <a:ext uri="{FF2B5EF4-FFF2-40B4-BE49-F238E27FC236}">
                <a16:creationId xmlns:a16="http://schemas.microsoft.com/office/drawing/2014/main" id="{807473F2-250B-7F29-BAE6-827E9921A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99" y="1387290"/>
            <a:ext cx="1754188" cy="17430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4" descr="Amazon RDS for MySQL – Amazon Web Services (AWS)">
            <a:extLst>
              <a:ext uri="{FF2B5EF4-FFF2-40B4-BE49-F238E27FC236}">
                <a16:creationId xmlns:a16="http://schemas.microsoft.com/office/drawing/2014/main" id="{1DE6A77F-1B0B-9B34-024D-874FBD811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456" y="1805674"/>
            <a:ext cx="1978127" cy="1533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Linux Betriebssysteme - eine Übersicht">
            <a:extLst>
              <a:ext uri="{FF2B5EF4-FFF2-40B4-BE49-F238E27FC236}">
                <a16:creationId xmlns:a16="http://schemas.microsoft.com/office/drawing/2014/main" id="{8BE9A1D2-EC6E-03F2-BDC6-04619B6F3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4760" y="870508"/>
            <a:ext cx="1754188"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Apache Hadoop, Spark, Hive, Storm, Big Data Logo Stickers&quot; Sticker for Sale  by faressoft | Redbubble">
            <a:extLst>
              <a:ext uri="{FF2B5EF4-FFF2-40B4-BE49-F238E27FC236}">
                <a16:creationId xmlns:a16="http://schemas.microsoft.com/office/drawing/2014/main" id="{DEA3D7F0-4691-5366-4B3F-E655210398C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r="3291" b="36098"/>
          <a:stretch/>
        </p:blipFill>
        <p:spPr bwMode="auto">
          <a:xfrm>
            <a:off x="8524760" y="3374094"/>
            <a:ext cx="2143125" cy="141610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574DFE2E-02FC-DE5F-B2B8-DDBB1842F904}"/>
              </a:ext>
            </a:extLst>
          </p:cNvPr>
          <p:cNvCxnSpPr/>
          <p:nvPr/>
        </p:nvCxnSpPr>
        <p:spPr>
          <a:xfrm flipV="1">
            <a:off x="6439548" y="1942076"/>
            <a:ext cx="1333500" cy="5149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50C4587-A1DA-4B4E-7E81-A06C1A6F0DFE}"/>
              </a:ext>
            </a:extLst>
          </p:cNvPr>
          <p:cNvCxnSpPr>
            <a:stCxn id="3" idx="3"/>
            <a:endCxn id="4" idx="1"/>
          </p:cNvCxnSpPr>
          <p:nvPr/>
        </p:nvCxnSpPr>
        <p:spPr>
          <a:xfrm>
            <a:off x="2130087" y="2258828"/>
            <a:ext cx="1860369" cy="313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52A803C-F747-FF95-D1B5-150705ABE5B5}"/>
              </a:ext>
            </a:extLst>
          </p:cNvPr>
          <p:cNvCxnSpPr>
            <a:cxnSpLocks/>
          </p:cNvCxnSpPr>
          <p:nvPr/>
        </p:nvCxnSpPr>
        <p:spPr>
          <a:xfrm>
            <a:off x="9681254" y="2522951"/>
            <a:ext cx="0" cy="778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4FFE-F51F-1278-47C0-4E7827D580F9}"/>
              </a:ext>
            </a:extLst>
          </p:cNvPr>
          <p:cNvSpPr>
            <a:spLocks noGrp="1"/>
          </p:cNvSpPr>
          <p:nvPr>
            <p:ph type="title"/>
          </p:nvPr>
        </p:nvSpPr>
        <p:spPr/>
        <p:txBody>
          <a:bodyPr/>
          <a:lstStyle/>
          <a:p>
            <a:r>
              <a:rPr lang="en-US"/>
              <a:t>Dataset</a:t>
            </a:r>
          </a:p>
        </p:txBody>
      </p:sp>
      <p:sp>
        <p:nvSpPr>
          <p:cNvPr id="3" name="Slide Number Placeholder 2">
            <a:extLst>
              <a:ext uri="{FF2B5EF4-FFF2-40B4-BE49-F238E27FC236}">
                <a16:creationId xmlns:a16="http://schemas.microsoft.com/office/drawing/2014/main" id="{8EF3D979-AD37-9CA4-2D73-45E0AB12A6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endParaRPr lang="en-US"/>
          </a:p>
        </p:txBody>
      </p:sp>
      <p:sp>
        <p:nvSpPr>
          <p:cNvPr id="4" name="Text Placeholder 3">
            <a:extLst>
              <a:ext uri="{FF2B5EF4-FFF2-40B4-BE49-F238E27FC236}">
                <a16:creationId xmlns:a16="http://schemas.microsoft.com/office/drawing/2014/main" id="{B77B000E-A3FE-0C04-DFF9-7B49C98DAA6D}"/>
              </a:ext>
            </a:extLst>
          </p:cNvPr>
          <p:cNvSpPr>
            <a:spLocks noGrp="1"/>
          </p:cNvSpPr>
          <p:nvPr>
            <p:ph type="body" idx="1"/>
          </p:nvPr>
        </p:nvSpPr>
        <p:spPr>
          <a:xfrm>
            <a:off x="760828" y="1263111"/>
            <a:ext cx="10949588" cy="4211348"/>
          </a:xfrm>
        </p:spPr>
        <p:txBody>
          <a:bodyPr>
            <a:normAutofit/>
          </a:bodyPr>
          <a:lstStyle/>
          <a:p>
            <a:pPr marL="571500" indent="-342900">
              <a:buFont typeface="Wingdings" pitchFamily="2" charset="2"/>
              <a:buChar char="q"/>
            </a:pPr>
            <a:r>
              <a:rPr lang="en-US" dirty="0"/>
              <a:t>Stock Price Data: Everyday stock prices for different companied traded in NASDAQ stock exchange</a:t>
            </a:r>
          </a:p>
          <a:p>
            <a:pPr marL="1028700" lvl="1">
              <a:buFont typeface="Wingdings" pitchFamily="2" charset="2"/>
              <a:buChar char="q"/>
            </a:pPr>
            <a:r>
              <a:rPr lang="en-US" dirty="0">
                <a:solidFill>
                  <a:srgbClr val="0070C0"/>
                </a:solidFill>
                <a:hlinkClick r:id="rId2">
                  <a:extLst>
                    <a:ext uri="{A12FA001-AC4F-418D-AE19-62706E023703}">
                      <ahyp:hlinkClr xmlns:ahyp="http://schemas.microsoft.com/office/drawing/2018/hyperlinkcolor" val="tx"/>
                    </a:ext>
                  </a:extLst>
                </a:hlinkClick>
              </a:rPr>
              <a:t>https://www.kaggle.com/datasets/paultimothymooney/stock-market-data</a:t>
            </a:r>
            <a:endParaRPr lang="en-US" dirty="0"/>
          </a:p>
          <a:p>
            <a:pPr marL="514350" indent="-342900">
              <a:buFont typeface="Wingdings" pitchFamily="2" charset="2"/>
              <a:buChar char="q"/>
            </a:pPr>
            <a:endParaRPr lang="en-US" dirty="0"/>
          </a:p>
          <a:p>
            <a:pPr marL="514350" indent="-342900">
              <a:buFont typeface="Wingdings" pitchFamily="2" charset="2"/>
              <a:buChar char="q"/>
            </a:pPr>
            <a:r>
              <a:rPr lang="en-US" dirty="0"/>
              <a:t>Twitter Data: This dataset contains over 3 million unique tweets with their information such as tweet id, author of the tweet, post date, the text body of the tweet, and the number of comments, likes, and retweets of tweets matched with the related company.</a:t>
            </a:r>
          </a:p>
          <a:p>
            <a:pPr marL="971550" lvl="1">
              <a:buFont typeface="Wingdings" pitchFamily="2" charset="2"/>
              <a:buChar char="q"/>
            </a:pPr>
            <a:r>
              <a:rPr lang="en-US" dirty="0">
                <a:solidFill>
                  <a:schemeClr val="accent3">
                    <a:lumMod val="75000"/>
                  </a:schemeClr>
                </a:solidFill>
                <a:hlinkClick r:id="rId3">
                  <a:extLst>
                    <a:ext uri="{A12FA001-AC4F-418D-AE19-62706E023703}">
                      <ahyp:hlinkClr xmlns:ahyp="http://schemas.microsoft.com/office/drawing/2018/hyperlinkcolor" val="tx"/>
                    </a:ext>
                  </a:extLst>
                </a:hlinkClick>
              </a:rPr>
              <a:t>https://www.kaggle.com/code/tommyupton/twitter-stock-market-sentiment-analysis/data</a:t>
            </a:r>
            <a:endParaRPr lang="en-US" dirty="0">
              <a:solidFill>
                <a:schemeClr val="accent3">
                  <a:lumMod val="75000"/>
                </a:schemeClr>
              </a:solidFill>
            </a:endParaRPr>
          </a:p>
          <a:p>
            <a:pPr marL="1143000" indent="-914400">
              <a:buChar char="•"/>
            </a:pPr>
            <a:endParaRPr lang="en-US" dirty="0">
              <a:solidFill>
                <a:schemeClr val="tx1"/>
              </a:solidFill>
            </a:endParaRPr>
          </a:p>
          <a:p>
            <a:pPr marL="800100" indent="0"/>
            <a:endParaRPr lang="en-US" dirty="0"/>
          </a:p>
          <a:p>
            <a:endParaRPr lang="en-US" dirty="0"/>
          </a:p>
          <a:p>
            <a:endParaRPr lang="en-US" dirty="0"/>
          </a:p>
          <a:p>
            <a:endParaRPr lang="en-US" dirty="0"/>
          </a:p>
        </p:txBody>
      </p:sp>
    </p:spTree>
    <p:extLst>
      <p:ext uri="{BB962C8B-B14F-4D97-AF65-F5344CB8AC3E}">
        <p14:creationId xmlns:p14="http://schemas.microsoft.com/office/powerpoint/2010/main" val="3263393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B3EA-A93A-F0E9-EF7F-FC582626E8DD}"/>
              </a:ext>
            </a:extLst>
          </p:cNvPr>
          <p:cNvSpPr>
            <a:spLocks noGrp="1"/>
          </p:cNvSpPr>
          <p:nvPr>
            <p:ph type="title"/>
          </p:nvPr>
        </p:nvSpPr>
        <p:spPr/>
        <p:txBody>
          <a:bodyPr/>
          <a:lstStyle/>
          <a:p>
            <a:r>
              <a:rPr lang="en-IN" dirty="0"/>
              <a:t>Data Components</a:t>
            </a:r>
          </a:p>
        </p:txBody>
      </p:sp>
      <p:sp>
        <p:nvSpPr>
          <p:cNvPr id="3" name="Text Placeholder 2">
            <a:extLst>
              <a:ext uri="{FF2B5EF4-FFF2-40B4-BE49-F238E27FC236}">
                <a16:creationId xmlns:a16="http://schemas.microsoft.com/office/drawing/2014/main" id="{D997B223-5CA6-7C6E-B9DF-92C527B6BBBA}"/>
              </a:ext>
            </a:extLst>
          </p:cNvPr>
          <p:cNvSpPr>
            <a:spLocks noGrp="1"/>
          </p:cNvSpPr>
          <p:nvPr>
            <p:ph type="body" idx="1"/>
          </p:nvPr>
        </p:nvSpPr>
        <p:spPr/>
        <p:txBody>
          <a:bodyPr>
            <a:normAutofit fontScale="77500" lnSpcReduction="20000"/>
          </a:bodyPr>
          <a:lstStyle/>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Date -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Date that tweet was made</a:t>
            </a:r>
            <a:b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Writer</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The twitter user that made the tweet</a:t>
            </a:r>
            <a:b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Body </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The actual content of the tweet</a:t>
            </a:r>
            <a:b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Comments</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Number of comments on tweet</a:t>
            </a:r>
            <a:b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Retweets</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Number of times it was retweeted</a:t>
            </a:r>
            <a:b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Likes</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 </a:t>
            </a:r>
            <a:r>
              <a:rPr lang="en-IN"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Number of likes on the tweet</a:t>
            </a: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effectLst/>
                <a:latin typeface="Calibri" panose="020F0502020204030204" pitchFamily="34" charset="0"/>
                <a:ea typeface="Calibri" panose="020F0502020204030204" pitchFamily="34" charset="0"/>
                <a:cs typeface="Times New Roman" panose="02020603050405020304" pitchFamily="18" charset="0"/>
              </a:rPr>
              <a:t>Total Engagement – Calculated column calculated by summing likes, comments and retweets.</a:t>
            </a:r>
          </a:p>
          <a:p>
            <a:pPr fontAlgn="base">
              <a:lnSpc>
                <a:spcPct val="107000"/>
              </a:lnSpc>
              <a:spcBef>
                <a:spcPts val="1800"/>
              </a:spcBef>
              <a:spcAft>
                <a:spcPts val="1200"/>
              </a:spcAft>
            </a:pPr>
            <a:r>
              <a:rPr lang="en-IN"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DF59234E-9D0D-465F-2F74-C02872B408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2909134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046B-99F8-DEB1-B230-8B9F88BAACCD}"/>
              </a:ext>
            </a:extLst>
          </p:cNvPr>
          <p:cNvSpPr>
            <a:spLocks noGrp="1"/>
          </p:cNvSpPr>
          <p:nvPr>
            <p:ph type="title"/>
          </p:nvPr>
        </p:nvSpPr>
        <p:spPr/>
        <p:txBody>
          <a:bodyPr/>
          <a:lstStyle/>
          <a:p>
            <a:r>
              <a:rPr lang="en-US" dirty="0"/>
              <a:t>Data Components</a:t>
            </a:r>
          </a:p>
        </p:txBody>
      </p:sp>
      <p:sp>
        <p:nvSpPr>
          <p:cNvPr id="3" name="Slide Number Placeholder 2">
            <a:extLst>
              <a:ext uri="{FF2B5EF4-FFF2-40B4-BE49-F238E27FC236}">
                <a16:creationId xmlns:a16="http://schemas.microsoft.com/office/drawing/2014/main" id="{47534B0F-90DE-05F2-127B-2DDFF963B1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4" name="Text Placeholder 3">
            <a:extLst>
              <a:ext uri="{FF2B5EF4-FFF2-40B4-BE49-F238E27FC236}">
                <a16:creationId xmlns:a16="http://schemas.microsoft.com/office/drawing/2014/main" id="{B2ABD072-B345-7840-AA61-CC07F20235C6}"/>
              </a:ext>
            </a:extLst>
          </p:cNvPr>
          <p:cNvSpPr>
            <a:spLocks noGrp="1"/>
          </p:cNvSpPr>
          <p:nvPr>
            <p:ph type="body" idx="1"/>
          </p:nvPr>
        </p:nvSpPr>
        <p:spPr/>
        <p:txBody>
          <a:bodyPr>
            <a:normAutofit fontScale="92500" lnSpcReduction="10000"/>
          </a:bodyPr>
          <a:lstStyle/>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Date</a:t>
            </a:r>
            <a:r>
              <a:rPr lang="en-IN" sz="1800" dirty="0">
                <a:solidFill>
                  <a:srgbClr val="000000"/>
                </a:solidFill>
                <a:effectLst/>
                <a:latin typeface="inherit"/>
                <a:ea typeface="Times New Roman" panose="02020603050405020304" pitchFamily="18" charset="0"/>
                <a:cs typeface="Arial" panose="020B0604020202020204" pitchFamily="34" charset="0"/>
              </a:rPr>
              <a:t>: The date is in the format </a:t>
            </a:r>
            <a:r>
              <a:rPr lang="en-IN"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yy</a:t>
            </a: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-mm-dd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Open</a:t>
            </a:r>
            <a:r>
              <a:rPr lang="en-IN" sz="1800" dirty="0">
                <a:solidFill>
                  <a:srgbClr val="000000"/>
                </a:solidFill>
                <a:effectLst/>
                <a:latin typeface="inherit"/>
                <a:ea typeface="Times New Roman" panose="02020603050405020304" pitchFamily="18" charset="0"/>
                <a:cs typeface="Arial" panose="020B0604020202020204" pitchFamily="34" charset="0"/>
              </a:rPr>
              <a:t>: Price of the stock when the market opens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High</a:t>
            </a:r>
            <a:r>
              <a:rPr lang="en-IN" sz="1800" dirty="0">
                <a:solidFill>
                  <a:srgbClr val="000000"/>
                </a:solidFill>
                <a:effectLst/>
                <a:latin typeface="inherit"/>
                <a:ea typeface="Times New Roman" panose="02020603050405020304" pitchFamily="18" charset="0"/>
                <a:cs typeface="Arial" panose="020B0604020202020204" pitchFamily="34" charset="0"/>
              </a:rPr>
              <a:t>: Highest price reached in the day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Low</a:t>
            </a:r>
            <a:r>
              <a:rPr lang="en-IN" sz="1800" dirty="0">
                <a:solidFill>
                  <a:srgbClr val="000000"/>
                </a:solidFill>
                <a:effectLst/>
                <a:latin typeface="inherit"/>
                <a:ea typeface="Times New Roman" panose="02020603050405020304" pitchFamily="18" charset="0"/>
                <a:cs typeface="Arial" panose="020B0604020202020204" pitchFamily="34" charset="0"/>
              </a:rPr>
              <a:t>: Lowest price reached in the day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Close</a:t>
            </a:r>
            <a:r>
              <a:rPr lang="en-IN" sz="1800" dirty="0">
                <a:solidFill>
                  <a:srgbClr val="000000"/>
                </a:solidFill>
                <a:effectLst/>
                <a:latin typeface="inherit"/>
                <a:ea typeface="Times New Roman" panose="02020603050405020304" pitchFamily="18" charset="0"/>
                <a:cs typeface="Arial" panose="020B0604020202020204" pitchFamily="34" charset="0"/>
              </a:rPr>
              <a:t>: Price of the stock when the market closes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Volume</a:t>
            </a:r>
            <a:r>
              <a:rPr lang="en-IN" sz="1800" dirty="0">
                <a:solidFill>
                  <a:srgbClr val="000000"/>
                </a:solidFill>
                <a:effectLst/>
                <a:latin typeface="inherit"/>
                <a:ea typeface="Times New Roman" panose="02020603050405020304" pitchFamily="18" charset="0"/>
                <a:cs typeface="Arial" panose="020B0604020202020204" pitchFamily="34" charset="0"/>
              </a:rPr>
              <a:t>: Number of shares traded in a day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Dividends</a:t>
            </a:r>
            <a:r>
              <a:rPr lang="en-IN" sz="1800" dirty="0">
                <a:solidFill>
                  <a:srgbClr val="000000"/>
                </a:solidFill>
                <a:effectLst/>
                <a:latin typeface="inherit"/>
                <a:ea typeface="Times New Roman" panose="02020603050405020304" pitchFamily="18" charset="0"/>
                <a:cs typeface="Arial" panose="020B0604020202020204" pitchFamily="34" charset="0"/>
              </a:rPr>
              <a:t>: The dividends of the stock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Stock Splits</a:t>
            </a:r>
            <a:r>
              <a:rPr lang="en-IN" sz="1800" dirty="0">
                <a:solidFill>
                  <a:srgbClr val="000000"/>
                </a:solidFill>
                <a:effectLst/>
                <a:latin typeface="inherit"/>
                <a:ea typeface="Times New Roman" panose="02020603050405020304" pitchFamily="18" charset="0"/>
                <a:cs typeface="Arial" panose="020B0604020202020204" pitchFamily="34" charset="0"/>
              </a:rPr>
              <a:t>: The stock splits of the company. In a stock split, a company divides its existing stock into multiple shares to boost liquidity.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97482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584980" y="1305098"/>
            <a:ext cx="11367183" cy="4738111"/>
          </a:xfrm>
        </p:spPr>
        <p:txBody>
          <a:bodyPr>
            <a:normAutofit/>
          </a:bodyPr>
          <a:lstStyle/>
          <a:p>
            <a:endParaRPr lang="en-IN" dirty="0"/>
          </a:p>
          <a:p>
            <a:pPr marL="228600" indent="0"/>
            <a:r>
              <a:rPr lang="en-US" dirty="0"/>
              <a:t>We have 3 datasets - company identifier, tweet identifier and company tweet </a:t>
            </a:r>
          </a:p>
          <a:p>
            <a:pPr marL="228600" indent="0"/>
            <a:endParaRPr lang="en-US"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descr="Table&#10;&#10;Description automatically generated">
            <a:extLst>
              <a:ext uri="{FF2B5EF4-FFF2-40B4-BE49-F238E27FC236}">
                <a16:creationId xmlns:a16="http://schemas.microsoft.com/office/drawing/2014/main" id="{2B9C9F79-3610-78AA-F07C-EB78CF96CD5A}"/>
              </a:ext>
            </a:extLst>
          </p:cNvPr>
          <p:cNvPicPr>
            <a:picLocks noChangeAspect="1"/>
          </p:cNvPicPr>
          <p:nvPr/>
        </p:nvPicPr>
        <p:blipFill>
          <a:blip r:embed="rId2"/>
          <a:stretch>
            <a:fillRect/>
          </a:stretch>
        </p:blipFill>
        <p:spPr>
          <a:xfrm>
            <a:off x="801624" y="2230692"/>
            <a:ext cx="3212491" cy="2679192"/>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869B3F85-AFBD-72CE-2FC2-49B991F104DB}"/>
              </a:ext>
            </a:extLst>
          </p:cNvPr>
          <p:cNvPicPr>
            <a:picLocks noChangeAspect="1"/>
          </p:cNvPicPr>
          <p:nvPr/>
        </p:nvPicPr>
        <p:blipFill>
          <a:blip r:embed="rId3"/>
          <a:stretch>
            <a:fillRect/>
          </a:stretch>
        </p:blipFill>
        <p:spPr>
          <a:xfrm>
            <a:off x="4179764" y="2117094"/>
            <a:ext cx="7772400" cy="1715393"/>
          </a:xfrm>
          <a:prstGeom prst="rect">
            <a:avLst/>
          </a:prstGeom>
        </p:spPr>
      </p:pic>
      <p:pic>
        <p:nvPicPr>
          <p:cNvPr id="10" name="Picture 9" descr="Table&#10;&#10;Description automatically generated">
            <a:extLst>
              <a:ext uri="{FF2B5EF4-FFF2-40B4-BE49-F238E27FC236}">
                <a16:creationId xmlns:a16="http://schemas.microsoft.com/office/drawing/2014/main" id="{638B1745-B11C-77F4-CC91-9F06F34DD1BF}"/>
              </a:ext>
            </a:extLst>
          </p:cNvPr>
          <p:cNvPicPr>
            <a:picLocks noChangeAspect="1"/>
          </p:cNvPicPr>
          <p:nvPr/>
        </p:nvPicPr>
        <p:blipFill>
          <a:blip r:embed="rId4"/>
          <a:stretch>
            <a:fillRect/>
          </a:stretch>
        </p:blipFill>
        <p:spPr>
          <a:xfrm>
            <a:off x="4179764" y="3832487"/>
            <a:ext cx="3086668" cy="2210722"/>
          </a:xfrm>
          <a:prstGeom prst="rect">
            <a:avLst/>
          </a:prstGeom>
        </p:spPr>
      </p:pic>
    </p:spTree>
    <p:extLst>
      <p:ext uri="{BB962C8B-B14F-4D97-AF65-F5344CB8AC3E}">
        <p14:creationId xmlns:p14="http://schemas.microsoft.com/office/powerpoint/2010/main" val="249386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584981" y="1305099"/>
            <a:ext cx="10515600" cy="4362092"/>
          </a:xfrm>
        </p:spPr>
        <p:txBody>
          <a:bodyPr>
            <a:normAutofit/>
          </a:bodyPr>
          <a:lstStyle/>
          <a:p>
            <a:pPr marL="228600" indent="0"/>
            <a:r>
              <a:rPr lang="en-US" dirty="0"/>
              <a:t>We merged the three datasets and filtered out all tweets which have less than 200 engagement (people followed the tweet, liked or retweeted)</a:t>
            </a:r>
          </a:p>
          <a:p>
            <a:pPr marL="228600" indent="0"/>
            <a:endParaRPr lang="en-US"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4" name="Picture 13" descr="Table&#10;&#10;Description automatically generated">
            <a:extLst>
              <a:ext uri="{FF2B5EF4-FFF2-40B4-BE49-F238E27FC236}">
                <a16:creationId xmlns:a16="http://schemas.microsoft.com/office/drawing/2014/main" id="{03F24F59-3E22-6868-538D-09BE1CF5787D}"/>
              </a:ext>
            </a:extLst>
          </p:cNvPr>
          <p:cNvPicPr>
            <a:picLocks noChangeAspect="1"/>
          </p:cNvPicPr>
          <p:nvPr/>
        </p:nvPicPr>
        <p:blipFill>
          <a:blip r:embed="rId2"/>
          <a:stretch>
            <a:fillRect/>
          </a:stretch>
        </p:blipFill>
        <p:spPr>
          <a:xfrm>
            <a:off x="838200" y="2119541"/>
            <a:ext cx="7772400" cy="3954645"/>
          </a:xfrm>
          <a:prstGeom prst="rect">
            <a:avLst/>
          </a:prstGeom>
        </p:spPr>
      </p:pic>
    </p:spTree>
    <p:extLst>
      <p:ext uri="{BB962C8B-B14F-4D97-AF65-F5344CB8AC3E}">
        <p14:creationId xmlns:p14="http://schemas.microsoft.com/office/powerpoint/2010/main" val="3172641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DFD2-258C-8D7C-C961-217D1478C2B0}"/>
              </a:ext>
            </a:extLst>
          </p:cNvPr>
          <p:cNvSpPr>
            <a:spLocks noGrp="1"/>
          </p:cNvSpPr>
          <p:nvPr>
            <p:ph type="title"/>
          </p:nvPr>
        </p:nvSpPr>
        <p:spPr/>
        <p:txBody>
          <a:bodyPr/>
          <a:lstStyle/>
          <a:p>
            <a:r>
              <a:rPr lang="en-US" dirty="0">
                <a:latin typeface="-apple-system"/>
              </a:rPr>
              <a:t>E</a:t>
            </a:r>
            <a:r>
              <a:rPr lang="en-US" b="0" i="0" dirty="0">
                <a:effectLst/>
                <a:latin typeface="-apple-system"/>
              </a:rPr>
              <a:t>ffect of public opinion about a company on that company's market values</a:t>
            </a:r>
            <a:endParaRPr lang="en-IN" dirty="0"/>
          </a:p>
        </p:txBody>
      </p:sp>
      <p:sp>
        <p:nvSpPr>
          <p:cNvPr id="3" name="Text Placeholder 2">
            <a:extLst>
              <a:ext uri="{FF2B5EF4-FFF2-40B4-BE49-F238E27FC236}">
                <a16:creationId xmlns:a16="http://schemas.microsoft.com/office/drawing/2014/main" id="{1B99DCAB-5A56-61F5-D6D2-39496C714BEF}"/>
              </a:ext>
            </a:extLst>
          </p:cNvPr>
          <p:cNvSpPr>
            <a:spLocks noGrp="1"/>
          </p:cNvSpPr>
          <p:nvPr>
            <p:ph type="body" idx="1"/>
          </p:nvPr>
        </p:nvSpPr>
        <p:spPr>
          <a:xfrm>
            <a:off x="584981" y="1305099"/>
            <a:ext cx="10515600" cy="4362092"/>
          </a:xfrm>
        </p:spPr>
        <p:txBody>
          <a:bodyPr>
            <a:normAutofit/>
          </a:bodyPr>
          <a:lstStyle/>
          <a:p>
            <a:r>
              <a:rPr lang="en-US" dirty="0"/>
              <a:t>We then ran sentimental analysis on the tweet body to categorize tweets into:</a:t>
            </a:r>
          </a:p>
          <a:p>
            <a:r>
              <a:rPr lang="en-US" dirty="0"/>
              <a:t>positive, negative and neutral</a:t>
            </a:r>
            <a:endParaRPr lang="en-IN" dirty="0"/>
          </a:p>
        </p:txBody>
      </p:sp>
      <p:sp>
        <p:nvSpPr>
          <p:cNvPr id="4" name="Slide Number Placeholder 3">
            <a:extLst>
              <a:ext uri="{FF2B5EF4-FFF2-40B4-BE49-F238E27FC236}">
                <a16:creationId xmlns:a16="http://schemas.microsoft.com/office/drawing/2014/main" id="{2278EA24-7D2C-9828-2CAA-671B00E4E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8" name="Picture 7" descr="Graphical user interface, text, application&#10;&#10;Description automatically generated">
            <a:extLst>
              <a:ext uri="{FF2B5EF4-FFF2-40B4-BE49-F238E27FC236}">
                <a16:creationId xmlns:a16="http://schemas.microsoft.com/office/drawing/2014/main" id="{F46238F8-145E-8029-2C18-B6BD402BB262}"/>
              </a:ext>
            </a:extLst>
          </p:cNvPr>
          <p:cNvPicPr>
            <a:picLocks noChangeAspect="1"/>
          </p:cNvPicPr>
          <p:nvPr/>
        </p:nvPicPr>
        <p:blipFill>
          <a:blip r:embed="rId2"/>
          <a:stretch>
            <a:fillRect/>
          </a:stretch>
        </p:blipFill>
        <p:spPr>
          <a:xfrm>
            <a:off x="195352" y="2203078"/>
            <a:ext cx="7058888" cy="158939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32706176-6452-31CA-3C9A-4C26C259FF17}"/>
              </a:ext>
            </a:extLst>
          </p:cNvPr>
          <p:cNvPicPr>
            <a:picLocks noChangeAspect="1"/>
          </p:cNvPicPr>
          <p:nvPr/>
        </p:nvPicPr>
        <p:blipFill>
          <a:blip r:embed="rId3"/>
          <a:stretch>
            <a:fillRect/>
          </a:stretch>
        </p:blipFill>
        <p:spPr>
          <a:xfrm>
            <a:off x="7254241" y="2203078"/>
            <a:ext cx="4742408" cy="3771002"/>
          </a:xfrm>
          <a:prstGeom prst="rect">
            <a:avLst/>
          </a:prstGeom>
        </p:spPr>
      </p:pic>
    </p:spTree>
    <p:extLst>
      <p:ext uri="{BB962C8B-B14F-4D97-AF65-F5344CB8AC3E}">
        <p14:creationId xmlns:p14="http://schemas.microsoft.com/office/powerpoint/2010/main" val="2443928908"/>
      </p:ext>
    </p:extLst>
  </p:cSld>
  <p:clrMapOvr>
    <a:masterClrMapping/>
  </p:clrMapOvr>
</p:sld>
</file>

<file path=ppt/theme/theme1.xml><?xml version="1.0" encoding="utf-8"?>
<a:theme xmlns:a="http://schemas.openxmlformats.org/drawingml/2006/main" name="1_Office Theme">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5305F40C2CF64FADE1920D7FF3F390" ma:contentTypeVersion="6" ma:contentTypeDescription="Create a new document." ma:contentTypeScope="" ma:versionID="6bf763aa5a56df732bc9a67715c590a7">
  <xsd:schema xmlns:xsd="http://www.w3.org/2001/XMLSchema" xmlns:xs="http://www.w3.org/2001/XMLSchema" xmlns:p="http://schemas.microsoft.com/office/2006/metadata/properties" xmlns:ns3="67db2116-2b93-4955-90d6-bf6c506f6f23" xmlns:ns4="da6a00fb-b713-45d9-ac62-f44126ade908" targetNamespace="http://schemas.microsoft.com/office/2006/metadata/properties" ma:root="true" ma:fieldsID="410a8c869096a4bb2ce71b6b1dbdcb71" ns3:_="" ns4:_="">
    <xsd:import namespace="67db2116-2b93-4955-90d6-bf6c506f6f23"/>
    <xsd:import namespace="da6a00fb-b713-45d9-ac62-f44126ade90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db2116-2b93-4955-90d6-bf6c506f6f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6a00fb-b713-45d9-ac62-f44126ade90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a6a00fb-b713-45d9-ac62-f44126ade90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703866-8D35-42CA-B949-0D0D8C265DF9}">
  <ds:schemaRefs>
    <ds:schemaRef ds:uri="67db2116-2b93-4955-90d6-bf6c506f6f23"/>
    <ds:schemaRef ds:uri="da6a00fb-b713-45d9-ac62-f44126ade9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D07A996-E65B-48A1-82C2-21C3C6DEB20F}">
  <ds:schemaRefs>
    <ds:schemaRef ds:uri="http://schemas.microsoft.com/office/2006/documentManagement/types"/>
    <ds:schemaRef ds:uri="http://purl.org/dc/dcmitype/"/>
    <ds:schemaRef ds:uri="http://schemas.openxmlformats.org/package/2006/metadata/core-properties"/>
    <ds:schemaRef ds:uri="http://purl.org/dc/terms/"/>
    <ds:schemaRef ds:uri="da6a00fb-b713-45d9-ac62-f44126ade908"/>
    <ds:schemaRef ds:uri="http://purl.org/dc/elements/1.1/"/>
    <ds:schemaRef ds:uri="http://schemas.microsoft.com/office/infopath/2007/PartnerControls"/>
    <ds:schemaRef ds:uri="67db2116-2b93-4955-90d6-bf6c506f6f2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1D52E30-6837-4048-BCAC-A3311464DB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238</TotalTime>
  <Words>994</Words>
  <Application>Microsoft Macintosh PowerPoint</Application>
  <PresentationFormat>Widescreen</PresentationFormat>
  <Paragraphs>119</Paragraphs>
  <Slides>28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Calibri</vt:lpstr>
      <vt:lpstr>Calibri Light</vt:lpstr>
      <vt:lpstr>Consolas</vt:lpstr>
      <vt:lpstr>Helvetica</vt:lpstr>
      <vt:lpstr>inherit</vt:lpstr>
      <vt:lpstr>Symbol</vt:lpstr>
      <vt:lpstr>Wingdings</vt:lpstr>
      <vt:lpstr>1_Office Theme</vt:lpstr>
      <vt:lpstr>Stock Market Analysis</vt:lpstr>
      <vt:lpstr>Objective</vt:lpstr>
      <vt:lpstr>PowerPoint Presentation</vt:lpstr>
      <vt:lpstr>Dataset</vt:lpstr>
      <vt:lpstr>Data Components</vt:lpstr>
      <vt:lpstr>Data Components</vt:lpstr>
      <vt:lpstr>Effect of public opinion about a company on that company's market values</vt:lpstr>
      <vt:lpstr>Effect of public opinion about a company on that company's market values</vt:lpstr>
      <vt:lpstr>Effect of public opinion about a company on that company's market values</vt:lpstr>
      <vt:lpstr>Effect of public opinion about a company on that company's market values</vt:lpstr>
      <vt:lpstr>Effect of public opinion about a company on that company's market values</vt:lpstr>
      <vt:lpstr>Effect of public opinion about a company on that company's market values</vt:lpstr>
      <vt:lpstr>PowerPoint Presentation</vt:lpstr>
      <vt:lpstr>PowerPoint Presentation</vt:lpstr>
      <vt:lpstr>PowerPoint Presentation</vt:lpstr>
      <vt:lpstr>PowerPoint Presentation</vt:lpstr>
      <vt:lpstr>PowerPoint Presentation</vt:lpstr>
      <vt:lpstr> Pre-Implementation Analysis Conclusion</vt:lpstr>
      <vt:lpstr>Calculating Volatility</vt:lpstr>
      <vt:lpstr>Calculating Market Drop</vt:lpstr>
      <vt:lpstr>Joining Tweets sentiment table and NASDAQ table</vt:lpstr>
      <vt:lpstr>Case -1 </vt:lpstr>
      <vt:lpstr>PowerPoint Presentation</vt:lpstr>
      <vt:lpstr>Case-2</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Analysis</dc:title>
  <dc:creator>Richard Benson</dc:creator>
  <cp:lastModifiedBy>Roy Choudhury, Saheli</cp:lastModifiedBy>
  <cp:revision>10</cp:revision>
  <dcterms:created xsi:type="dcterms:W3CDTF">2017-09-15T16:01:31Z</dcterms:created>
  <dcterms:modified xsi:type="dcterms:W3CDTF">2022-12-02T00:20:18Z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0x010100AA5305F40C2CF64FADE1920D7FF3F390</vt:lpwstr>
  </property>
</Properties>
</file>